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5" r:id="rId4"/>
    <p:sldId id="263" r:id="rId5"/>
    <p:sldId id="266" r:id="rId6"/>
    <p:sldId id="268" r:id="rId7"/>
    <p:sldId id="269" r:id="rId8"/>
    <p:sldId id="273" r:id="rId9"/>
    <p:sldId id="280" r:id="rId10"/>
    <p:sldId id="307" r:id="rId11"/>
    <p:sldId id="309" r:id="rId12"/>
    <p:sldId id="283" r:id="rId13"/>
    <p:sldId id="311" r:id="rId14"/>
    <p:sldId id="313" r:id="rId15"/>
    <p:sldId id="284" r:id="rId16"/>
    <p:sldId id="287" r:id="rId17"/>
    <p:sldId id="288" r:id="rId18"/>
    <p:sldId id="277" r:id="rId19"/>
    <p:sldId id="291" r:id="rId20"/>
    <p:sldId id="293" r:id="rId21"/>
    <p:sldId id="295" r:id="rId22"/>
    <p:sldId id="294" r:id="rId23"/>
    <p:sldId id="297" r:id="rId24"/>
    <p:sldId id="300" r:id="rId25"/>
    <p:sldId id="302" r:id="rId26"/>
    <p:sldId id="301" r:id="rId27"/>
    <p:sldId id="305" r:id="rId28"/>
    <p:sldId id="315" r:id="rId29"/>
    <p:sldId id="30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79DF32-E9CC-4906-9D01-E70EA2D0D087}"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8A1BA-56B8-462E-9128-3F0044146068}" type="slidenum">
              <a:rPr lang="en-US" smtClean="0"/>
              <a:t>‹#›</a:t>
            </a:fld>
            <a:endParaRPr lang="en-US"/>
          </a:p>
        </p:txBody>
      </p:sp>
    </p:spTree>
    <p:extLst>
      <p:ext uri="{BB962C8B-B14F-4D97-AF65-F5344CB8AC3E}">
        <p14:creationId xmlns:p14="http://schemas.microsoft.com/office/powerpoint/2010/main" val="3079810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9DF32-E9CC-4906-9D01-E70EA2D0D087}"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8A1BA-56B8-462E-9128-3F0044146068}" type="slidenum">
              <a:rPr lang="en-US" smtClean="0"/>
              <a:t>‹#›</a:t>
            </a:fld>
            <a:endParaRPr lang="en-US"/>
          </a:p>
        </p:txBody>
      </p:sp>
    </p:spTree>
    <p:extLst>
      <p:ext uri="{BB962C8B-B14F-4D97-AF65-F5344CB8AC3E}">
        <p14:creationId xmlns:p14="http://schemas.microsoft.com/office/powerpoint/2010/main" val="1664599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9DF32-E9CC-4906-9D01-E70EA2D0D087}"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8A1BA-56B8-462E-9128-3F0044146068}" type="slidenum">
              <a:rPr lang="en-US" smtClean="0"/>
              <a:t>‹#›</a:t>
            </a:fld>
            <a:endParaRPr lang="en-US"/>
          </a:p>
        </p:txBody>
      </p:sp>
    </p:spTree>
    <p:extLst>
      <p:ext uri="{BB962C8B-B14F-4D97-AF65-F5344CB8AC3E}">
        <p14:creationId xmlns:p14="http://schemas.microsoft.com/office/powerpoint/2010/main" val="1928171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9DF32-E9CC-4906-9D01-E70EA2D0D087}"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8A1BA-56B8-462E-9128-3F0044146068}" type="slidenum">
              <a:rPr lang="en-US" smtClean="0"/>
              <a:t>‹#›</a:t>
            </a:fld>
            <a:endParaRPr lang="en-US"/>
          </a:p>
        </p:txBody>
      </p:sp>
    </p:spTree>
    <p:extLst>
      <p:ext uri="{BB962C8B-B14F-4D97-AF65-F5344CB8AC3E}">
        <p14:creationId xmlns:p14="http://schemas.microsoft.com/office/powerpoint/2010/main" val="159383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79DF32-E9CC-4906-9D01-E70EA2D0D087}"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8A1BA-56B8-462E-9128-3F0044146068}" type="slidenum">
              <a:rPr lang="en-US" smtClean="0"/>
              <a:t>‹#›</a:t>
            </a:fld>
            <a:endParaRPr lang="en-US"/>
          </a:p>
        </p:txBody>
      </p:sp>
    </p:spTree>
    <p:extLst>
      <p:ext uri="{BB962C8B-B14F-4D97-AF65-F5344CB8AC3E}">
        <p14:creationId xmlns:p14="http://schemas.microsoft.com/office/powerpoint/2010/main" val="1966251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79DF32-E9CC-4906-9D01-E70EA2D0D087}"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8A1BA-56B8-462E-9128-3F0044146068}" type="slidenum">
              <a:rPr lang="en-US" smtClean="0"/>
              <a:t>‹#›</a:t>
            </a:fld>
            <a:endParaRPr lang="en-US"/>
          </a:p>
        </p:txBody>
      </p:sp>
    </p:spTree>
    <p:extLst>
      <p:ext uri="{BB962C8B-B14F-4D97-AF65-F5344CB8AC3E}">
        <p14:creationId xmlns:p14="http://schemas.microsoft.com/office/powerpoint/2010/main" val="3311085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79DF32-E9CC-4906-9D01-E70EA2D0D087}" type="datetimeFigureOut">
              <a:rPr lang="en-US" smtClean="0"/>
              <a:t>3/21/2022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8A1BA-56B8-462E-9128-3F0044146068}" type="slidenum">
              <a:rPr lang="en-US" smtClean="0"/>
              <a:t>‹#›</a:t>
            </a:fld>
            <a:endParaRPr lang="en-US"/>
          </a:p>
        </p:txBody>
      </p:sp>
    </p:spTree>
    <p:extLst>
      <p:ext uri="{BB962C8B-B14F-4D97-AF65-F5344CB8AC3E}">
        <p14:creationId xmlns:p14="http://schemas.microsoft.com/office/powerpoint/2010/main" val="2413073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79DF32-E9CC-4906-9D01-E70EA2D0D087}" type="datetimeFigureOut">
              <a:rPr lang="en-US" smtClean="0"/>
              <a:t>3/21/2022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8A1BA-56B8-462E-9128-3F0044146068}" type="slidenum">
              <a:rPr lang="en-US" smtClean="0"/>
              <a:t>‹#›</a:t>
            </a:fld>
            <a:endParaRPr lang="en-US"/>
          </a:p>
        </p:txBody>
      </p:sp>
    </p:spTree>
    <p:extLst>
      <p:ext uri="{BB962C8B-B14F-4D97-AF65-F5344CB8AC3E}">
        <p14:creationId xmlns:p14="http://schemas.microsoft.com/office/powerpoint/2010/main" val="3368225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79DF32-E9CC-4906-9D01-E70EA2D0D087}" type="datetimeFigureOut">
              <a:rPr lang="en-US" smtClean="0"/>
              <a:t>3/21/2022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8A1BA-56B8-462E-9128-3F0044146068}" type="slidenum">
              <a:rPr lang="en-US" smtClean="0"/>
              <a:t>‹#›</a:t>
            </a:fld>
            <a:endParaRPr lang="en-US"/>
          </a:p>
        </p:txBody>
      </p:sp>
    </p:spTree>
    <p:extLst>
      <p:ext uri="{BB962C8B-B14F-4D97-AF65-F5344CB8AC3E}">
        <p14:creationId xmlns:p14="http://schemas.microsoft.com/office/powerpoint/2010/main" val="1294427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9DF32-E9CC-4906-9D01-E70EA2D0D087}"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8A1BA-56B8-462E-9128-3F0044146068}" type="slidenum">
              <a:rPr lang="en-US" smtClean="0"/>
              <a:t>‹#›</a:t>
            </a:fld>
            <a:endParaRPr lang="en-US"/>
          </a:p>
        </p:txBody>
      </p:sp>
    </p:spTree>
    <p:extLst>
      <p:ext uri="{BB962C8B-B14F-4D97-AF65-F5344CB8AC3E}">
        <p14:creationId xmlns:p14="http://schemas.microsoft.com/office/powerpoint/2010/main" val="2975750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9DF32-E9CC-4906-9D01-E70EA2D0D087}"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8A1BA-56B8-462E-9128-3F0044146068}" type="slidenum">
              <a:rPr lang="en-US" smtClean="0"/>
              <a:t>‹#›</a:t>
            </a:fld>
            <a:endParaRPr lang="en-US"/>
          </a:p>
        </p:txBody>
      </p:sp>
    </p:spTree>
    <p:extLst>
      <p:ext uri="{BB962C8B-B14F-4D97-AF65-F5344CB8AC3E}">
        <p14:creationId xmlns:p14="http://schemas.microsoft.com/office/powerpoint/2010/main" val="2045403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9DF32-E9CC-4906-9D01-E70EA2D0D087}" type="datetimeFigureOut">
              <a:rPr lang="en-US" smtClean="0"/>
              <a:t>3/21/2022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8A1BA-56B8-462E-9128-3F0044146068}" type="slidenum">
              <a:rPr lang="en-US" smtClean="0"/>
              <a:t>‹#›</a:t>
            </a:fld>
            <a:endParaRPr lang="en-US"/>
          </a:p>
        </p:txBody>
      </p:sp>
    </p:spTree>
    <p:extLst>
      <p:ext uri="{BB962C8B-B14F-4D97-AF65-F5344CB8AC3E}">
        <p14:creationId xmlns:p14="http://schemas.microsoft.com/office/powerpoint/2010/main" val="212203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3372" y="1679807"/>
            <a:ext cx="10319657" cy="1938992"/>
          </a:xfrm>
          <a:prstGeom prst="rect">
            <a:avLst/>
          </a:prstGeom>
        </p:spPr>
        <p:txBody>
          <a:bodyPr wrap="square">
            <a:spAutoFit/>
          </a:bodyPr>
          <a:lstStyle/>
          <a:p>
            <a:r>
              <a:rPr lang="sr-Latn-CS" sz="4000" b="1" i="1" dirty="0">
                <a:ln w="1905"/>
                <a:effectLst>
                  <a:innerShdw blurRad="69850" dist="43180" dir="5400000">
                    <a:srgbClr val="000000">
                      <a:alpha val="65000"/>
                    </a:srgbClr>
                  </a:innerShdw>
                </a:effectLst>
                <a:latin typeface="Times New Roman" pitchFamily="18" charset="0"/>
                <a:cs typeface="Times New Roman" pitchFamily="18" charset="0"/>
              </a:rPr>
              <a:t>INDIVIDUALNE STRATEGIJE ZA UPRAVLJANJE STRESOM </a:t>
            </a:r>
            <a:r>
              <a:rPr lang="sr-Latn-RS" sz="4000" b="1" i="1" dirty="0">
                <a:latin typeface="Times New Roman" panose="02020603050405020304" pitchFamily="18" charset="0"/>
                <a:ea typeface="Calibri" panose="020F0502020204030204" pitchFamily="34" charset="0"/>
                <a:cs typeface="Times New Roman" panose="02020603050405020304" pitchFamily="18" charset="0"/>
              </a:rPr>
              <a:t>U DOBA COVID PANDEMIJE</a:t>
            </a:r>
            <a:endParaRPr lang="en-US" sz="4000" dirty="0"/>
          </a:p>
        </p:txBody>
      </p:sp>
      <p:sp>
        <p:nvSpPr>
          <p:cNvPr id="3" name="Rectangle 2"/>
          <p:cNvSpPr/>
          <p:nvPr/>
        </p:nvSpPr>
        <p:spPr>
          <a:xfrm>
            <a:off x="3818620" y="3870540"/>
            <a:ext cx="3623108" cy="587853"/>
          </a:xfrm>
          <a:prstGeom prst="rect">
            <a:avLst/>
          </a:prstGeom>
        </p:spPr>
        <p:txBody>
          <a:bodyPr wrap="none">
            <a:spAutoFit/>
          </a:bodyPr>
          <a:lstStyle/>
          <a:p>
            <a:pPr algn="ctr">
              <a:lnSpc>
                <a:spcPct val="115000"/>
              </a:lnSpc>
              <a:spcAft>
                <a:spcPts val="1000"/>
              </a:spcAft>
            </a:pPr>
            <a:r>
              <a:rPr lang="sr-Latn-RS" sz="2800" b="1" i="1" dirty="0" smtClean="0">
                <a:effectLst/>
                <a:latin typeface="Times New Roman" panose="02020603050405020304" pitchFamily="18" charset="0"/>
                <a:ea typeface="Calibri" panose="020F0502020204030204" pitchFamily="34" charset="0"/>
                <a:cs typeface="Times New Roman" panose="02020603050405020304" pitchFamily="18" charset="0"/>
              </a:rPr>
              <a:t>Prim.dr Zlatka Markov</a:t>
            </a:r>
            <a:endParaRPr lang="en-US" sz="2800" b="1"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6106886" y="5217663"/>
            <a:ext cx="5627914" cy="954107"/>
          </a:xfrm>
          <a:prstGeom prst="rect">
            <a:avLst/>
          </a:prstGeom>
        </p:spPr>
        <p:txBody>
          <a:bodyPr wrap="square">
            <a:spAutoFit/>
          </a:bodyPr>
          <a:lstStyle/>
          <a:p>
            <a:r>
              <a:rPr lang="en-US" sz="2800" dirty="0" smtClean="0">
                <a:latin typeface="Times New Roman" panose="02020603050405020304" pitchFamily="18" charset="0"/>
                <a:cs typeface="Times New Roman" panose="02020603050405020304" pitchFamily="18" charset="0"/>
              </a:rPr>
              <a:t>DLV-SLD </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Podružnice</a:t>
            </a:r>
            <a:r>
              <a:rPr lang="en-US" sz="2800" dirty="0">
                <a:latin typeface="Times New Roman" panose="02020603050405020304" pitchFamily="18" charset="0"/>
                <a:cs typeface="Times New Roman" panose="02020603050405020304" pitchFamily="18" charset="0"/>
              </a:rPr>
              <a:t> Novi </a:t>
            </a:r>
            <a:r>
              <a:rPr lang="en-US" sz="2800" dirty="0" smtClean="0">
                <a:latin typeface="Times New Roman" panose="02020603050405020304" pitchFamily="18" charset="0"/>
                <a:cs typeface="Times New Roman" panose="02020603050405020304" pitchFamily="18" charset="0"/>
              </a:rPr>
              <a:t>Sad</a:t>
            </a:r>
            <a:endParaRPr lang="sr-Latn-RS" sz="2800" dirty="0" smtClean="0">
              <a:latin typeface="Times New Roman" panose="02020603050405020304" pitchFamily="18" charset="0"/>
              <a:cs typeface="Times New Roman" panose="02020603050405020304" pitchFamily="18" charset="0"/>
            </a:endParaRPr>
          </a:p>
          <a:p>
            <a:r>
              <a:rPr lang="sr-Latn-RS" sz="2800" dirty="0" smtClean="0">
                <a:latin typeface="Times New Roman" panose="02020603050405020304" pitchFamily="18" charset="0"/>
                <a:cs typeface="Times New Roman" panose="02020603050405020304" pitchFamily="18" charset="0"/>
              </a:rPr>
              <a:t>Reumatološka sekcija</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8241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ChangeArrowheads="1"/>
          </p:cNvSpPr>
          <p:nvPr/>
        </p:nvSpPr>
        <p:spPr bwMode="auto">
          <a:xfrm>
            <a:off x="1847528" y="2060848"/>
            <a:ext cx="8496944" cy="2308324"/>
          </a:xfrm>
          <a:prstGeom prst="rect">
            <a:avLst/>
          </a:prstGeom>
          <a:ln w="19050">
            <a:solidFill>
              <a:srgbClr val="C00000"/>
            </a:solidFill>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3600" i="1" dirty="0">
                <a:solidFill>
                  <a:srgbClr val="000000"/>
                </a:solidFill>
                <a:latin typeface="Times New Roman" pitchFamily="18" charset="0"/>
                <a:cs typeface="Times New Roman" pitchFamily="18" charset="0"/>
              </a:rPr>
              <a:t>Mi </a:t>
            </a:r>
            <a:r>
              <a:rPr lang="en-US" sz="3600" i="1" dirty="0" err="1">
                <a:solidFill>
                  <a:srgbClr val="000000"/>
                </a:solidFill>
                <a:latin typeface="Times New Roman" pitchFamily="18" charset="0"/>
                <a:cs typeface="Times New Roman" pitchFamily="18" charset="0"/>
              </a:rPr>
              <a:t>sami</a:t>
            </a:r>
            <a:r>
              <a:rPr lang="en-US" sz="3600" i="1" dirty="0">
                <a:solidFill>
                  <a:srgbClr val="000000"/>
                </a:solidFill>
                <a:latin typeface="Times New Roman" pitchFamily="18" charset="0"/>
                <a:cs typeface="Times New Roman" pitchFamily="18" charset="0"/>
              </a:rPr>
              <a:t> </a:t>
            </a:r>
            <a:r>
              <a:rPr lang="en-US" sz="3600" i="1" dirty="0" err="1">
                <a:solidFill>
                  <a:srgbClr val="000000"/>
                </a:solidFill>
                <a:latin typeface="Times New Roman" pitchFamily="18" charset="0"/>
                <a:cs typeface="Times New Roman" pitchFamily="18" charset="0"/>
              </a:rPr>
              <a:t>oblikujemo</a:t>
            </a:r>
            <a:r>
              <a:rPr lang="en-US" sz="3600" i="1" dirty="0">
                <a:solidFill>
                  <a:srgbClr val="000000"/>
                </a:solidFill>
                <a:latin typeface="Times New Roman" pitchFamily="18" charset="0"/>
                <a:cs typeface="Times New Roman" pitchFamily="18" charset="0"/>
              </a:rPr>
              <a:t> </a:t>
            </a:r>
            <a:r>
              <a:rPr lang="en-US" sz="3600" i="1" dirty="0" err="1">
                <a:solidFill>
                  <a:srgbClr val="000000"/>
                </a:solidFill>
                <a:latin typeface="Times New Roman" pitchFamily="18" charset="0"/>
                <a:cs typeface="Times New Roman" pitchFamily="18" charset="0"/>
              </a:rPr>
              <a:t>svoj</a:t>
            </a:r>
            <a:r>
              <a:rPr lang="en-US" sz="3600" i="1" dirty="0">
                <a:solidFill>
                  <a:srgbClr val="000000"/>
                </a:solidFill>
                <a:latin typeface="Times New Roman" pitchFamily="18" charset="0"/>
                <a:cs typeface="Times New Roman" pitchFamily="18" charset="0"/>
              </a:rPr>
              <a:t> </a:t>
            </a:r>
            <a:r>
              <a:rPr lang="en-US" sz="3600" i="1" dirty="0" err="1">
                <a:solidFill>
                  <a:srgbClr val="000000"/>
                </a:solidFill>
                <a:latin typeface="Times New Roman" pitchFamily="18" charset="0"/>
                <a:cs typeface="Times New Roman" pitchFamily="18" charset="0"/>
              </a:rPr>
              <a:t>doživljaj</a:t>
            </a:r>
            <a:r>
              <a:rPr lang="en-US" sz="3600" i="1" dirty="0">
                <a:solidFill>
                  <a:srgbClr val="000000"/>
                </a:solidFill>
                <a:latin typeface="Times New Roman" pitchFamily="18" charset="0"/>
                <a:cs typeface="Times New Roman" pitchFamily="18" charset="0"/>
              </a:rPr>
              <a:t> </a:t>
            </a:r>
            <a:r>
              <a:rPr lang="sr-Latn-CS" sz="3600" i="1" dirty="0">
                <a:solidFill>
                  <a:srgbClr val="000000"/>
                </a:solidFill>
                <a:latin typeface="Times New Roman" pitchFamily="18" charset="0"/>
                <a:cs typeface="Times New Roman" pitchFamily="18" charset="0"/>
              </a:rPr>
              <a:t>i način tumačenja </a:t>
            </a:r>
            <a:r>
              <a:rPr lang="en-US" sz="3600" i="1" dirty="0" err="1">
                <a:solidFill>
                  <a:srgbClr val="000000"/>
                </a:solidFill>
                <a:latin typeface="Times New Roman" pitchFamily="18" charset="0"/>
                <a:cs typeface="Times New Roman" pitchFamily="18" charset="0"/>
              </a:rPr>
              <a:t>stvarnosti</a:t>
            </a:r>
            <a:r>
              <a:rPr lang="en-US" sz="3600" i="1" dirty="0">
                <a:solidFill>
                  <a:srgbClr val="000000"/>
                </a:solidFill>
                <a:latin typeface="Times New Roman" pitchFamily="18" charset="0"/>
                <a:cs typeface="Times New Roman" pitchFamily="18" charset="0"/>
              </a:rPr>
              <a:t>, </a:t>
            </a:r>
            <a:r>
              <a:rPr lang="sr-Latn-CS" sz="3600" i="1" dirty="0">
                <a:solidFill>
                  <a:srgbClr val="000000"/>
                </a:solidFill>
                <a:latin typeface="Times New Roman" pitchFamily="18" charset="0"/>
                <a:cs typeface="Times New Roman" pitchFamily="18" charset="0"/>
              </a:rPr>
              <a:t>tako da </a:t>
            </a:r>
            <a:r>
              <a:rPr lang="en-US" sz="3600" i="1" dirty="0" err="1">
                <a:solidFill>
                  <a:srgbClr val="000000"/>
                </a:solidFill>
                <a:latin typeface="Times New Roman" pitchFamily="18" charset="0"/>
                <a:cs typeface="Times New Roman" pitchFamily="18" charset="0"/>
              </a:rPr>
              <a:t>percepcija</a:t>
            </a:r>
            <a:r>
              <a:rPr lang="en-US" sz="3600" i="1" dirty="0">
                <a:solidFill>
                  <a:srgbClr val="000000"/>
                </a:solidFill>
                <a:latin typeface="Times New Roman" pitchFamily="18" charset="0"/>
                <a:cs typeface="Times New Roman" pitchFamily="18" charset="0"/>
              </a:rPr>
              <a:t> </a:t>
            </a:r>
            <a:r>
              <a:rPr lang="en-US" sz="3600" i="1" dirty="0" err="1">
                <a:solidFill>
                  <a:srgbClr val="000000"/>
                </a:solidFill>
                <a:latin typeface="Times New Roman" pitchFamily="18" charset="0"/>
                <a:cs typeface="Times New Roman" pitchFamily="18" charset="0"/>
              </a:rPr>
              <a:t>stvarnosti</a:t>
            </a:r>
            <a:r>
              <a:rPr lang="en-US" sz="3600" i="1" dirty="0">
                <a:solidFill>
                  <a:srgbClr val="000000"/>
                </a:solidFill>
                <a:latin typeface="Times New Roman" pitchFamily="18" charset="0"/>
                <a:cs typeface="Times New Roman" pitchFamily="18" charset="0"/>
              </a:rPr>
              <a:t> </a:t>
            </a:r>
            <a:r>
              <a:rPr lang="en-US" sz="3600" i="1" dirty="0" err="1">
                <a:solidFill>
                  <a:srgbClr val="000000"/>
                </a:solidFill>
                <a:latin typeface="Times New Roman" pitchFamily="18" charset="0"/>
                <a:cs typeface="Times New Roman" pitchFamily="18" charset="0"/>
              </a:rPr>
              <a:t>može</a:t>
            </a:r>
            <a:r>
              <a:rPr lang="en-US" sz="3600" i="1" dirty="0">
                <a:solidFill>
                  <a:srgbClr val="000000"/>
                </a:solidFill>
                <a:latin typeface="Times New Roman" pitchFamily="18" charset="0"/>
                <a:cs typeface="Times New Roman" pitchFamily="18" charset="0"/>
              </a:rPr>
              <a:t> </a:t>
            </a:r>
            <a:r>
              <a:rPr lang="en-US" sz="3600" i="1" dirty="0" err="1">
                <a:solidFill>
                  <a:srgbClr val="000000"/>
                </a:solidFill>
                <a:latin typeface="Times New Roman" pitchFamily="18" charset="0"/>
                <a:cs typeface="Times New Roman" pitchFamily="18" charset="0"/>
              </a:rPr>
              <a:t>biti</a:t>
            </a:r>
            <a:r>
              <a:rPr lang="en-US" sz="3600" i="1" dirty="0">
                <a:solidFill>
                  <a:srgbClr val="000000"/>
                </a:solidFill>
                <a:latin typeface="Times New Roman" pitchFamily="18" charset="0"/>
                <a:cs typeface="Times New Roman" pitchFamily="18" charset="0"/>
              </a:rPr>
              <a:t> </a:t>
            </a:r>
            <a:r>
              <a:rPr lang="en-US" sz="3600" i="1" dirty="0" err="1">
                <a:solidFill>
                  <a:srgbClr val="000000"/>
                </a:solidFill>
                <a:latin typeface="Times New Roman" pitchFamily="18" charset="0"/>
                <a:cs typeface="Times New Roman" pitchFamily="18" charset="0"/>
              </a:rPr>
              <a:t>najveći</a:t>
            </a:r>
            <a:r>
              <a:rPr lang="en-US" sz="3600" i="1" dirty="0">
                <a:solidFill>
                  <a:srgbClr val="000000"/>
                </a:solidFill>
                <a:latin typeface="Times New Roman" pitchFamily="18" charset="0"/>
                <a:cs typeface="Times New Roman" pitchFamily="18" charset="0"/>
              </a:rPr>
              <a:t> </a:t>
            </a:r>
            <a:r>
              <a:rPr lang="en-US" sz="3600" i="1" dirty="0" err="1">
                <a:solidFill>
                  <a:srgbClr val="000000"/>
                </a:solidFill>
                <a:latin typeface="Times New Roman" pitchFamily="18" charset="0"/>
                <a:cs typeface="Times New Roman" pitchFamily="18" charset="0"/>
              </a:rPr>
              <a:t>izvor</a:t>
            </a:r>
            <a:r>
              <a:rPr lang="en-US" sz="3600" i="1" dirty="0">
                <a:solidFill>
                  <a:srgbClr val="000000"/>
                </a:solidFill>
                <a:latin typeface="Times New Roman" pitchFamily="18" charset="0"/>
                <a:cs typeface="Times New Roman" pitchFamily="18" charset="0"/>
              </a:rPr>
              <a:t> </a:t>
            </a:r>
            <a:r>
              <a:rPr lang="en-US" sz="3600" i="1" dirty="0" err="1">
                <a:solidFill>
                  <a:srgbClr val="000000"/>
                </a:solidFill>
                <a:latin typeface="Times New Roman" pitchFamily="18" charset="0"/>
                <a:cs typeface="Times New Roman" pitchFamily="18" charset="0"/>
              </a:rPr>
              <a:t>stresa</a:t>
            </a:r>
            <a:r>
              <a:rPr lang="en-US" sz="3600" i="1" dirty="0">
                <a:solidFill>
                  <a:srgbClr val="000000"/>
                </a:solidFill>
                <a:latin typeface="Times New Roman" pitchFamily="18" charset="0"/>
                <a:cs typeface="Times New Roman" pitchFamily="18" charset="0"/>
              </a:rPr>
              <a:t> </a:t>
            </a:r>
            <a:r>
              <a:rPr lang="en-US" sz="3600" i="1" dirty="0" err="1">
                <a:solidFill>
                  <a:srgbClr val="000000"/>
                </a:solidFill>
                <a:latin typeface="Times New Roman" pitchFamily="18" charset="0"/>
                <a:cs typeface="Times New Roman" pitchFamily="18" charset="0"/>
              </a:rPr>
              <a:t>ili</a:t>
            </a:r>
            <a:r>
              <a:rPr lang="en-US" sz="3600" i="1" dirty="0">
                <a:solidFill>
                  <a:srgbClr val="000000"/>
                </a:solidFill>
                <a:latin typeface="Times New Roman" pitchFamily="18" charset="0"/>
                <a:cs typeface="Times New Roman" pitchFamily="18" charset="0"/>
              </a:rPr>
              <a:t> </a:t>
            </a:r>
            <a:r>
              <a:rPr lang="en-US" sz="3600" i="1" dirty="0" err="1">
                <a:solidFill>
                  <a:srgbClr val="000000"/>
                </a:solidFill>
                <a:latin typeface="Times New Roman" pitchFamily="18" charset="0"/>
                <a:cs typeface="Times New Roman" pitchFamily="18" charset="0"/>
              </a:rPr>
              <a:t>najbolje</a:t>
            </a:r>
            <a:r>
              <a:rPr lang="en-US" sz="3600" i="1" dirty="0">
                <a:solidFill>
                  <a:srgbClr val="000000"/>
                </a:solidFill>
                <a:latin typeface="Times New Roman" pitchFamily="18" charset="0"/>
                <a:cs typeface="Times New Roman" pitchFamily="18" charset="0"/>
              </a:rPr>
              <a:t> </a:t>
            </a:r>
            <a:r>
              <a:rPr lang="en-US" sz="3600" i="1" dirty="0" err="1">
                <a:solidFill>
                  <a:srgbClr val="000000"/>
                </a:solidFill>
                <a:latin typeface="Times New Roman" pitchFamily="18" charset="0"/>
                <a:cs typeface="Times New Roman" pitchFamily="18" charset="0"/>
              </a:rPr>
              <a:t>oru</a:t>
            </a:r>
            <a:r>
              <a:rPr lang="sr-Latn-CS" sz="3600" i="1" dirty="0">
                <a:solidFill>
                  <a:srgbClr val="000000"/>
                </a:solidFill>
                <a:latin typeface="Times New Roman" pitchFamily="18" charset="0"/>
                <a:cs typeface="Times New Roman" pitchFamily="18" charset="0"/>
              </a:rPr>
              <a:t>đ</a:t>
            </a:r>
            <a:r>
              <a:rPr lang="en-US" sz="3600" i="1" dirty="0">
                <a:solidFill>
                  <a:srgbClr val="000000"/>
                </a:solidFill>
                <a:latin typeface="Times New Roman" pitchFamily="18" charset="0"/>
                <a:cs typeface="Times New Roman" pitchFamily="18" charset="0"/>
              </a:rPr>
              <a:t>e </a:t>
            </a:r>
            <a:r>
              <a:rPr lang="en-US" sz="3600" i="1" dirty="0" err="1">
                <a:solidFill>
                  <a:srgbClr val="000000"/>
                </a:solidFill>
                <a:latin typeface="Times New Roman" pitchFamily="18" charset="0"/>
                <a:cs typeface="Times New Roman" pitchFamily="18" charset="0"/>
              </a:rPr>
              <a:t>protiv</a:t>
            </a:r>
            <a:r>
              <a:rPr lang="en-US" sz="3600" i="1" dirty="0">
                <a:solidFill>
                  <a:srgbClr val="000000"/>
                </a:solidFill>
                <a:latin typeface="Times New Roman" pitchFamily="18" charset="0"/>
                <a:cs typeface="Times New Roman" pitchFamily="18" charset="0"/>
              </a:rPr>
              <a:t> </a:t>
            </a:r>
            <a:r>
              <a:rPr lang="en-US" sz="3600" i="1" dirty="0" err="1">
                <a:solidFill>
                  <a:srgbClr val="000000"/>
                </a:solidFill>
                <a:latin typeface="Times New Roman" pitchFamily="18" charset="0"/>
                <a:cs typeface="Times New Roman" pitchFamily="18" charset="0"/>
              </a:rPr>
              <a:t>stresa</a:t>
            </a:r>
            <a:r>
              <a:rPr lang="en-US" sz="3600" i="1" dirty="0">
                <a:solidFill>
                  <a:srgbClr val="000000"/>
                </a:solidFill>
                <a:latin typeface="Times New Roman" pitchFamily="18" charset="0"/>
                <a:cs typeface="Times New Roman" pitchFamily="18" charset="0"/>
              </a:rPr>
              <a:t>. </a:t>
            </a:r>
            <a:endParaRPr lang="en-US" sz="3600" i="1" dirty="0">
              <a:latin typeface="Times New Roman" pitchFamily="18" charset="0"/>
              <a:cs typeface="Times New Roman" pitchFamily="18" charset="0"/>
            </a:endParaRPr>
          </a:p>
        </p:txBody>
      </p:sp>
    </p:spTree>
    <p:extLst>
      <p:ext uri="{BB962C8B-B14F-4D97-AF65-F5344CB8AC3E}">
        <p14:creationId xmlns:p14="http://schemas.microsoft.com/office/powerpoint/2010/main" val="68712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2833688" y="642938"/>
            <a:ext cx="7834312" cy="1143000"/>
          </a:xfrm>
        </p:spPr>
        <p:txBody>
          <a:bodyPr/>
          <a:lstStyle/>
          <a:p>
            <a:pPr>
              <a:defRPr/>
            </a:pPr>
            <a:r>
              <a:rPr lang="en-US" sz="3200"/>
              <a:t/>
            </a:r>
            <a:br>
              <a:rPr lang="en-US" sz="3200"/>
            </a:br>
            <a:endParaRPr lang="en-US" sz="3200"/>
          </a:p>
        </p:txBody>
      </p:sp>
      <p:pic>
        <p:nvPicPr>
          <p:cNvPr id="35843"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2063750" y="333376"/>
            <a:ext cx="8299450" cy="6215063"/>
          </a:xfrm>
          <a:solidFill>
            <a:srgbClr val="7030A0"/>
          </a:solidFill>
          <a:ln>
            <a:solidFill>
              <a:srgbClr val="7030A0"/>
            </a:solidFill>
            <a:miter lim="800000"/>
            <a:headEnd/>
            <a:tailEnd/>
          </a:ln>
        </p:spPr>
      </p:pic>
      <p:sp>
        <p:nvSpPr>
          <p:cNvPr id="35844" name="Rectangle 5"/>
          <p:cNvSpPr>
            <a:spLocks noChangeArrowheads="1"/>
          </p:cNvSpPr>
          <p:nvPr/>
        </p:nvSpPr>
        <p:spPr bwMode="auto">
          <a:xfrm>
            <a:off x="3503613" y="6165851"/>
            <a:ext cx="6227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sr-Latn-CS" altLang="en-US" sz="1200">
                <a:latin typeface="Arial Narrow" panose="020B0606020202030204" pitchFamily="34" charset="0"/>
                <a:ea typeface="Calibri" panose="020F0502020204030204" pitchFamily="34" charset="0"/>
                <a:cs typeface="Times New Roman" panose="02020603050405020304" pitchFamily="18" charset="0"/>
              </a:rPr>
              <a:t>Arsić Komljenović G., Mikić D., Kenić J., Stres i reakcija na stres,Zdravstvena zaštita Br.2.,2010. Str.9-14</a:t>
            </a:r>
          </a:p>
        </p:txBody>
      </p:sp>
    </p:spTree>
    <p:extLst>
      <p:ext uri="{BB962C8B-B14F-4D97-AF65-F5344CB8AC3E}">
        <p14:creationId xmlns:p14="http://schemas.microsoft.com/office/powerpoint/2010/main" val="2442411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1847850" y="1196975"/>
            <a:ext cx="8642350" cy="52006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2400" b="1" i="1" dirty="0">
                <a:latin typeface="Times New Roman" pitchFamily="18" charset="0"/>
                <a:cs typeface="Times New Roman" pitchFamily="18" charset="0"/>
              </a:rPr>
              <a:t>Mali </a:t>
            </a:r>
            <a:r>
              <a:rPr lang="en-US" sz="2400" b="1" i="1" dirty="0" err="1">
                <a:latin typeface="Times New Roman" pitchFamily="18" charset="0"/>
                <a:cs typeface="Times New Roman" pitchFamily="18" charset="0"/>
              </a:rPr>
              <a:t>životni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stresovi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svakodnevna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životna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zbivanja</a:t>
            </a:r>
            <a:r>
              <a:rPr lang="en-US" sz="2000" dirty="0">
                <a:latin typeface="Times New Roman" pitchFamily="18" charset="0"/>
                <a:cs typeface="Times New Roman" pitchFamily="18" charset="0"/>
              </a:rPr>
              <a:t> (pr</a:t>
            </a:r>
            <a:r>
              <a:rPr lang="sr-Latn-CS" sz="2000"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gužva</a:t>
            </a:r>
            <a:r>
              <a:rPr lang="en-US" sz="2000" dirty="0">
                <a:latin typeface="Times New Roman" pitchFamily="18" charset="0"/>
                <a:cs typeface="Times New Roman" pitchFamily="18" charset="0"/>
              </a:rPr>
              <a:t> u </a:t>
            </a:r>
            <a:r>
              <a:rPr lang="sr-Latn-CS" sz="2000" dirty="0">
                <a:latin typeface="Times New Roman" pitchFamily="18" charset="0"/>
                <a:cs typeface="Times New Roman" pitchFamily="18" charset="0"/>
              </a:rPr>
              <a:t>saobraćaju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sitni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kvarovi</a:t>
            </a:r>
            <a:r>
              <a:rPr lang="en-US" sz="2000" dirty="0">
                <a:latin typeface="Times New Roman" pitchFamily="18" charset="0"/>
                <a:cs typeface="Times New Roman" pitchFamily="18" charset="0"/>
              </a:rPr>
              <a:t> u </a:t>
            </a:r>
            <a:r>
              <a:rPr lang="en-US" sz="2000" dirty="0" err="1">
                <a:latin typeface="Times New Roman" pitchFamily="18" charset="0"/>
                <a:cs typeface="Times New Roman" pitchFamily="18" charset="0"/>
              </a:rPr>
              <a:t>kući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a:t>
            </a:r>
            <a:r>
              <a:rPr lang="en-US" sz="2000" dirty="0">
                <a:latin typeface="Times New Roman" pitchFamily="18" charset="0"/>
                <a:cs typeface="Times New Roman" pitchFamily="18" charset="0"/>
              </a:rPr>
              <a:t> sl.) </a:t>
            </a:r>
            <a:r>
              <a:rPr lang="en-US" sz="2000" dirty="0" err="1">
                <a:latin typeface="Times New Roman" pitchFamily="18" charset="0"/>
                <a:cs typeface="Times New Roman" pitchFamily="18" charset="0"/>
              </a:rPr>
              <a:t>koja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nemaju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veliki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negativan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ut</a:t>
            </a:r>
            <a:r>
              <a:rPr lang="sr-Latn-CS" sz="2000" dirty="0">
                <a:latin typeface="Times New Roman" pitchFamily="18" charset="0"/>
                <a:cs typeface="Times New Roman" pitchFamily="18" charset="0"/>
              </a:rPr>
              <a:t>i</a:t>
            </a:r>
            <a:r>
              <a:rPr lang="en-US" sz="2000" dirty="0" err="1">
                <a:latin typeface="Times New Roman" pitchFamily="18" charset="0"/>
                <a:cs typeface="Times New Roman" pitchFamily="18" charset="0"/>
              </a:rPr>
              <a:t>caj</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naš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život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neki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način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dobrodošli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jer</a:t>
            </a:r>
            <a:r>
              <a:rPr lang="en-US" sz="2000" dirty="0">
                <a:latin typeface="Times New Roman" pitchFamily="18" charset="0"/>
                <a:cs typeface="Times New Roman" pitchFamily="18" charset="0"/>
              </a:rPr>
              <a:t> se </a:t>
            </a:r>
            <a:r>
              <a:rPr lang="en-US" sz="2000" dirty="0" err="1">
                <a:latin typeface="Times New Roman" pitchFamily="18" charset="0"/>
                <a:cs typeface="Times New Roman" pitchFamily="18" charset="0"/>
              </a:rPr>
              <a:t>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njima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učimo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kako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prevladati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stresne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situacije</a:t>
            </a:r>
            <a:r>
              <a:rPr lang="sr-Latn-C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pomaže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a:t>
            </a:r>
            <a:r>
              <a:rPr lang="en-US" sz="2000" dirty="0">
                <a:latin typeface="Times New Roman" pitchFamily="18" charset="0"/>
                <a:cs typeface="Times New Roman" pitchFamily="18" charset="0"/>
              </a:rPr>
              <a:t> u </a:t>
            </a:r>
            <a:r>
              <a:rPr lang="en-US" sz="2000" dirty="0" err="1">
                <a:latin typeface="Times New Roman" pitchFamily="18" charset="0"/>
                <a:cs typeface="Times New Roman" pitchFamily="18" charset="0"/>
              </a:rPr>
              <a:t>prevladavanju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velikih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životnih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stresova</a:t>
            </a:r>
            <a:r>
              <a:rPr lang="sr-Latn-CS" sz="2000" dirty="0">
                <a:latin typeface="Times New Roman" pitchFamily="18" charset="0"/>
                <a:cs typeface="Times New Roman" pitchFamily="18" charset="0"/>
              </a:rPr>
              <a:t>)</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400" b="1" i="1" dirty="0" err="1">
                <a:latin typeface="Times New Roman" pitchFamily="18" charset="0"/>
                <a:cs typeface="Times New Roman" pitchFamily="18" charset="0"/>
              </a:rPr>
              <a:t>Veliki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životni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stresovi</a:t>
            </a:r>
            <a:r>
              <a:rPr lang="sr-Latn-CS" sz="2000" u="sng" dirty="0">
                <a:effectLst>
                  <a:outerShdw blurRad="38100" dist="38100" dir="2700000" algn="tl">
                    <a:srgbClr val="000000">
                      <a:alpha val="43137"/>
                    </a:srgbClr>
                  </a:outerShdw>
                </a:effectLst>
                <a:latin typeface="Times New Roman" pitchFamily="18" charset="0"/>
                <a:cs typeface="Times New Roman" pitchFamily="18" charset="0"/>
              </a:rPr>
              <a:t>:</a:t>
            </a:r>
            <a:r>
              <a:rPr lang="en-US" sz="2000" dirty="0">
                <a:latin typeface="Times New Roman" pitchFamily="18" charset="0"/>
                <a:cs typeface="Times New Roman" pitchFamily="18" charset="0"/>
              </a:rPr>
              <a:t> u </a:t>
            </a:r>
            <a:r>
              <a:rPr lang="en-US" sz="2000" dirty="0" err="1">
                <a:latin typeface="Times New Roman" pitchFamily="18" charset="0"/>
                <a:cs typeface="Times New Roman" pitchFamily="18" charset="0"/>
              </a:rPr>
              <a:t>znatnoj</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meri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deluju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čovek</a:t>
            </a:r>
            <a:r>
              <a:rPr lang="sr-Latn-CS" sz="2000" dirty="0">
                <a:latin typeface="Times New Roman" pitchFamily="18" charset="0"/>
                <a:cs typeface="Times New Roman" pitchFamily="18" charset="0"/>
              </a:rPr>
              <a:t>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ali</a:t>
            </a:r>
            <a:r>
              <a:rPr lang="en-US" sz="2000" dirty="0">
                <a:latin typeface="Times New Roman" pitchFamily="18" charset="0"/>
                <a:cs typeface="Times New Roman" pitchFamily="18" charset="0"/>
              </a:rPr>
              <a:t> se ne </a:t>
            </a:r>
            <a:r>
              <a:rPr lang="en-US" sz="2000" dirty="0" err="1">
                <a:latin typeface="Times New Roman" pitchFamily="18" charset="0"/>
                <a:cs typeface="Times New Roman" pitchFamily="18" charset="0"/>
              </a:rPr>
              <a:t>događaju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svakodnevno</a:t>
            </a:r>
            <a:r>
              <a:rPr lang="sr-Latn-C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Mnogi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od</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njih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teške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bolesti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smrt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bliske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osobe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gubitak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zaposlenja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a:t>
            </a:r>
            <a:r>
              <a:rPr lang="en-US" sz="2000" dirty="0">
                <a:latin typeface="Times New Roman" pitchFamily="18" charset="0"/>
                <a:cs typeface="Times New Roman" pitchFamily="18" charset="0"/>
              </a:rPr>
              <a:t> sl.) </a:t>
            </a:r>
            <a:r>
              <a:rPr lang="en-US" sz="2000" dirty="0" err="1">
                <a:latin typeface="Times New Roman" pitchFamily="18" charset="0"/>
                <a:cs typeface="Times New Roman" pitchFamily="18" charset="0"/>
              </a:rPr>
              <a:t>događaju</a:t>
            </a:r>
            <a:r>
              <a:rPr lang="en-US" sz="2000" dirty="0">
                <a:latin typeface="Times New Roman" pitchFamily="18" charset="0"/>
                <a:cs typeface="Times New Roman" pitchFamily="18" charset="0"/>
              </a:rPr>
              <a:t> se </a:t>
            </a:r>
            <a:r>
              <a:rPr lang="en-US" sz="2000" dirty="0" err="1">
                <a:latin typeface="Times New Roman" pitchFamily="18" charset="0"/>
                <a:cs typeface="Times New Roman" pitchFamily="18" charset="0"/>
              </a:rPr>
              <a:t>gotovo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svakom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čoveku</a:t>
            </a:r>
            <a:r>
              <a:rPr lang="en-US" sz="2000" dirty="0">
                <a:latin typeface="Times New Roman" pitchFamily="18" charset="0"/>
                <a:cs typeface="Times New Roman" pitchFamily="18" charset="0"/>
              </a:rPr>
              <a:t> t</a:t>
            </a:r>
            <a:r>
              <a:rPr lang="sr-Latn-CS" sz="2000" dirty="0">
                <a:latin typeface="Times New Roman" pitchFamily="18" charset="0"/>
                <a:cs typeface="Times New Roman" pitchFamily="18" charset="0"/>
              </a:rPr>
              <a:t>o</a:t>
            </a:r>
            <a:r>
              <a:rPr lang="en-US" sz="2000" dirty="0" err="1">
                <a:latin typeface="Times New Roman" pitchFamily="18" charset="0"/>
                <a:cs typeface="Times New Roman" pitchFamily="18" charset="0"/>
              </a:rPr>
              <a:t>kom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života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ali</a:t>
            </a:r>
            <a:r>
              <a:rPr lang="en-US" sz="2000" dirty="0">
                <a:latin typeface="Times New Roman" pitchFamily="18" charset="0"/>
                <a:cs typeface="Times New Roman" pitchFamily="18" charset="0"/>
              </a:rPr>
              <a:t> je </a:t>
            </a:r>
            <a:r>
              <a:rPr lang="en-US" sz="2000" dirty="0" err="1">
                <a:latin typeface="Times New Roman" pitchFamily="18" charset="0"/>
                <a:cs typeface="Times New Roman" pitchFamily="18" charset="0"/>
              </a:rPr>
              <a:t>njihova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učestalost</a:t>
            </a:r>
            <a:r>
              <a:rPr lang="en-US" sz="2000" dirty="0">
                <a:latin typeface="Times New Roman" pitchFamily="18" charset="0"/>
                <a:cs typeface="Times New Roman" pitchFamily="18" charset="0"/>
              </a:rPr>
              <a:t> mala. </a:t>
            </a:r>
            <a:r>
              <a:rPr lang="en-US" sz="2000" dirty="0" err="1">
                <a:latin typeface="Times New Roman" pitchFamily="18" charset="0"/>
                <a:cs typeface="Times New Roman" pitchFamily="18" charset="0"/>
              </a:rPr>
              <a:t>Većina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ljudi</a:t>
            </a:r>
            <a:r>
              <a:rPr lang="en-US" sz="2000" dirty="0">
                <a:latin typeface="Times New Roman" pitchFamily="18" charset="0"/>
                <a:cs typeface="Times New Roman" pitchFamily="18" charset="0"/>
              </a:rPr>
              <a:t> </a:t>
            </a:r>
            <a:r>
              <a:rPr lang="sr-Latn-CS" sz="2000" dirty="0">
                <a:latin typeface="Times New Roman" pitchFamily="18" charset="0"/>
                <a:cs typeface="Times New Roman" pitchFamily="18" charset="0"/>
              </a:rPr>
              <a:t>ih </a:t>
            </a:r>
            <a:r>
              <a:rPr lang="en-US" sz="2000" dirty="0" err="1">
                <a:latin typeface="Times New Roman" pitchFamily="18" charset="0"/>
                <a:cs typeface="Times New Roman" pitchFamily="18" charset="0"/>
              </a:rPr>
              <a:t>uspe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prevladati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nakon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određenog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vremena</a:t>
            </a:r>
            <a:r>
              <a:rPr lang="en-US" sz="2000" dirty="0">
                <a:latin typeface="Times New Roman" pitchFamily="18" charset="0"/>
                <a:cs typeface="Times New Roman" pitchFamily="18" charset="0"/>
              </a:rPr>
              <a:t>, a </a:t>
            </a:r>
            <a:r>
              <a:rPr lang="en-US" sz="2000" dirty="0" err="1">
                <a:latin typeface="Times New Roman" pitchFamily="18" charset="0"/>
                <a:cs typeface="Times New Roman" pitchFamily="18" charset="0"/>
              </a:rPr>
              <a:t>samo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manj</a:t>
            </a:r>
            <a:r>
              <a:rPr lang="sr-Latn-CS" sz="2000" dirty="0">
                <a:latin typeface="Times New Roman" pitchFamily="18" charset="0"/>
                <a:cs typeface="Times New Roman" pitchFamily="18" charset="0"/>
              </a:rPr>
              <a:t>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broj</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po</a:t>
            </a:r>
            <a:r>
              <a:rPr lang="sr-Latn-CS" sz="2000" dirty="0">
                <a:latin typeface="Times New Roman" pitchFamily="18" charset="0"/>
                <a:cs typeface="Times New Roman" pitchFamily="18" charset="0"/>
              </a:rPr>
              <a:t>j</a:t>
            </a:r>
            <a:r>
              <a:rPr lang="en-US" sz="2000" dirty="0" err="1">
                <a:latin typeface="Times New Roman" pitchFamily="18" charset="0"/>
                <a:cs typeface="Times New Roman" pitchFamily="18" charset="0"/>
              </a:rPr>
              <a:t>edinaca</a:t>
            </a:r>
            <a:r>
              <a:rPr lang="en-US" sz="2000" dirty="0">
                <a:latin typeface="Times New Roman" pitchFamily="18" charset="0"/>
                <a:cs typeface="Times New Roman" pitchFamily="18" charset="0"/>
              </a:rPr>
              <a:t> </a:t>
            </a:r>
            <a:r>
              <a:rPr lang="sr-Latn-CS" sz="2000" dirty="0">
                <a:latin typeface="Times New Roman" pitchFamily="18" charset="0"/>
                <a:cs typeface="Times New Roman" pitchFamily="18" charset="0"/>
              </a:rPr>
              <a:t>ima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trajne</a:t>
            </a:r>
            <a:r>
              <a:rPr lang="en-US" sz="2000" dirty="0">
                <a:latin typeface="Times New Roman" pitchFamily="18" charset="0"/>
                <a:cs typeface="Times New Roman" pitchFamily="18" charset="0"/>
              </a:rPr>
              <a:t> pos</a:t>
            </a:r>
            <a:r>
              <a:rPr lang="sr-Latn-CS" sz="2000" dirty="0">
                <a:latin typeface="Times New Roman" pitchFamily="18" charset="0"/>
                <a:cs typeface="Times New Roman" pitchFamily="18" charset="0"/>
              </a:rPr>
              <a:t>l</a:t>
            </a:r>
            <a:r>
              <a:rPr lang="en-US" sz="2000" dirty="0" err="1">
                <a:latin typeface="Times New Roman" pitchFamily="18" charset="0"/>
                <a:cs typeface="Times New Roman" pitchFamily="18" charset="0"/>
              </a:rPr>
              <a:t>edice</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400" b="1" i="1" dirty="0" err="1">
                <a:latin typeface="Times New Roman" pitchFamily="18" charset="0"/>
                <a:cs typeface="Times New Roman" pitchFamily="18" charset="0"/>
              </a:rPr>
              <a:t>Traumatski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životni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stresovi</a:t>
            </a:r>
            <a:r>
              <a:rPr lang="en-US" sz="2400" b="1" i="1" dirty="0">
                <a:latin typeface="Times New Roman" pitchFamily="18" charset="0"/>
                <a:cs typeface="Times New Roman" pitchFamily="18" charset="0"/>
              </a:rPr>
              <a:t> </a:t>
            </a:r>
            <a:r>
              <a:rPr lang="en-US" sz="2000" dirty="0" err="1">
                <a:latin typeface="Times New Roman" pitchFamily="18" charset="0"/>
                <a:cs typeface="Times New Roman" pitchFamily="18" charset="0"/>
              </a:rPr>
              <a:t>su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stresovi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neuobičajene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jačine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koji</a:t>
            </a:r>
            <a:r>
              <a:rPr lang="en-US" sz="2000" dirty="0">
                <a:latin typeface="Times New Roman" pitchFamily="18" charset="0"/>
                <a:cs typeface="Times New Roman" pitchFamily="18" charset="0"/>
              </a:rPr>
              <a:t> se </a:t>
            </a:r>
            <a:r>
              <a:rPr lang="en-US" sz="2000" dirty="0" err="1">
                <a:latin typeface="Times New Roman" pitchFamily="18" charset="0"/>
                <a:cs typeface="Times New Roman" pitchFamily="18" charset="0"/>
              </a:rPr>
              <a:t>samo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izuzetno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događaju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koji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obično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dovode</a:t>
            </a:r>
            <a:r>
              <a:rPr lang="en-US" sz="2000" dirty="0">
                <a:latin typeface="Times New Roman" pitchFamily="18" charset="0"/>
                <a:cs typeface="Times New Roman" pitchFamily="18" charset="0"/>
              </a:rPr>
              <a:t> do </a:t>
            </a:r>
            <a:r>
              <a:rPr lang="en-US" sz="2000" dirty="0" err="1">
                <a:latin typeface="Times New Roman" pitchFamily="18" charset="0"/>
                <a:cs typeface="Times New Roman" pitchFamily="18" charset="0"/>
              </a:rPr>
              <a:t>trajnih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poremećaja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psihičkog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telesnog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zdravlja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pri</a:t>
            </a:r>
            <a:r>
              <a:rPr lang="sr-Latn-CS" sz="2000"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prisustvovanje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nasilju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pogibiji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bliskih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osoba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izloženost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ratnim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stradanjima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velikim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prirodnim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katastrofama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a:t>
            </a:r>
            <a:r>
              <a:rPr lang="en-US" sz="2000" dirty="0">
                <a:latin typeface="Times New Roman" pitchFamily="18" charset="0"/>
                <a:cs typeface="Times New Roman" pitchFamily="18" charset="0"/>
              </a:rPr>
              <a:t> sl.). </a:t>
            </a:r>
            <a:r>
              <a:rPr lang="en-US" sz="2000" b="1" i="1" dirty="0">
                <a:solidFill>
                  <a:srgbClr val="C00000"/>
                </a:solidFill>
                <a:latin typeface="Times New Roman" pitchFamily="18" charset="0"/>
                <a:cs typeface="Times New Roman" pitchFamily="18" charset="0"/>
              </a:rPr>
              <a:t>Oni se </a:t>
            </a:r>
            <a:r>
              <a:rPr lang="en-US" sz="2000" b="1" i="1" dirty="0" err="1">
                <a:solidFill>
                  <a:srgbClr val="C00000"/>
                </a:solidFill>
                <a:latin typeface="Times New Roman" pitchFamily="18" charset="0"/>
                <a:cs typeface="Times New Roman" pitchFamily="18" charset="0"/>
              </a:rPr>
              <a:t>većini</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ljudi</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nikad</a:t>
            </a:r>
            <a:r>
              <a:rPr lang="en-US" sz="2000" b="1" i="1" dirty="0">
                <a:solidFill>
                  <a:srgbClr val="C00000"/>
                </a:solidFill>
                <a:latin typeface="Times New Roman" pitchFamily="18" charset="0"/>
                <a:cs typeface="Times New Roman" pitchFamily="18" charset="0"/>
              </a:rPr>
              <a:t> ne </a:t>
            </a:r>
            <a:r>
              <a:rPr lang="en-US" sz="2000" b="1" i="1" dirty="0" err="1">
                <a:solidFill>
                  <a:srgbClr val="C00000"/>
                </a:solidFill>
                <a:latin typeface="Times New Roman" pitchFamily="18" charset="0"/>
                <a:cs typeface="Times New Roman" pitchFamily="18" charset="0"/>
              </a:rPr>
              <a:t>dogode</a:t>
            </a:r>
            <a:r>
              <a:rPr lang="en-US" sz="2000" b="1" i="1" dirty="0">
                <a:solidFill>
                  <a:srgbClr val="C00000"/>
                </a:solidFill>
                <a:latin typeface="Times New Roman" pitchFamily="18" charset="0"/>
                <a:cs typeface="Times New Roman" pitchFamily="18" charset="0"/>
              </a:rPr>
              <a:t>, no </a:t>
            </a:r>
            <a:r>
              <a:rPr lang="en-US" sz="2000" b="1" i="1" dirty="0" err="1">
                <a:solidFill>
                  <a:srgbClr val="C00000"/>
                </a:solidFill>
                <a:latin typeface="Times New Roman" pitchFamily="18" charset="0"/>
                <a:cs typeface="Times New Roman" pitchFamily="18" charset="0"/>
              </a:rPr>
              <a:t>kad</a:t>
            </a:r>
            <a:r>
              <a:rPr lang="en-US" sz="2000" b="1" i="1" dirty="0">
                <a:solidFill>
                  <a:srgbClr val="C00000"/>
                </a:solidFill>
                <a:latin typeface="Times New Roman" pitchFamily="18" charset="0"/>
                <a:cs typeface="Times New Roman" pitchFamily="18" charset="0"/>
              </a:rPr>
              <a:t> se </a:t>
            </a:r>
            <a:r>
              <a:rPr lang="en-US" sz="2000" b="1" i="1" dirty="0" err="1">
                <a:solidFill>
                  <a:srgbClr val="C00000"/>
                </a:solidFill>
                <a:latin typeface="Times New Roman" pitchFamily="18" charset="0"/>
                <a:cs typeface="Times New Roman" pitchFamily="18" charset="0"/>
              </a:rPr>
              <a:t>dogode</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izazivaju</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trajne</a:t>
            </a:r>
            <a:r>
              <a:rPr lang="en-US" sz="2000" b="1" i="1" dirty="0">
                <a:solidFill>
                  <a:srgbClr val="C00000"/>
                </a:solidFill>
                <a:latin typeface="Times New Roman" pitchFamily="18" charset="0"/>
                <a:cs typeface="Times New Roman" pitchFamily="18" charset="0"/>
              </a:rPr>
              <a:t> </a:t>
            </a:r>
            <a:r>
              <a:rPr lang="en-US" sz="2000" b="1" i="1" dirty="0" err="1">
                <a:solidFill>
                  <a:srgbClr val="C00000"/>
                </a:solidFill>
                <a:latin typeface="Times New Roman" pitchFamily="18" charset="0"/>
                <a:cs typeface="Times New Roman" pitchFamily="18" charset="0"/>
              </a:rPr>
              <a:t>posl</a:t>
            </a:r>
            <a:r>
              <a:rPr lang="sr-Latn-CS" sz="2000" b="1" i="1" dirty="0">
                <a:solidFill>
                  <a:srgbClr val="C00000"/>
                </a:solidFill>
                <a:latin typeface="Times New Roman" pitchFamily="18" charset="0"/>
                <a:cs typeface="Times New Roman" pitchFamily="18" charset="0"/>
              </a:rPr>
              <a:t>e</a:t>
            </a:r>
            <a:r>
              <a:rPr lang="en-US" sz="2000" b="1" i="1" dirty="0">
                <a:solidFill>
                  <a:srgbClr val="C00000"/>
                </a:solidFill>
                <a:latin typeface="Times New Roman" pitchFamily="18" charset="0"/>
                <a:cs typeface="Times New Roman" pitchFamily="18" charset="0"/>
              </a:rPr>
              <a:t>dice. </a:t>
            </a:r>
          </a:p>
        </p:txBody>
      </p:sp>
      <p:sp>
        <p:nvSpPr>
          <p:cNvPr id="27652" name="Rectangle 3"/>
          <p:cNvSpPr>
            <a:spLocks noChangeArrowheads="1"/>
          </p:cNvSpPr>
          <p:nvPr/>
        </p:nvSpPr>
        <p:spPr bwMode="auto">
          <a:xfrm>
            <a:off x="2927351" y="333376"/>
            <a:ext cx="64801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en-US" sz="2800" b="1" i="1">
                <a:solidFill>
                  <a:srgbClr val="C00000"/>
                </a:solidFill>
                <a:latin typeface="Times New Roman" panose="02020603050405020304" pitchFamily="18" charset="0"/>
                <a:cs typeface="Times New Roman" panose="02020603050405020304" pitchFamily="18" charset="0"/>
              </a:rPr>
              <a:t>PREMA JAČINI STRES DELIMO NA:  </a:t>
            </a:r>
            <a:endParaRPr lang="en-US" altLang="en-US" b="1" i="1">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8925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3613" y="981075"/>
            <a:ext cx="5040312" cy="564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Box 4"/>
          <p:cNvSpPr txBox="1">
            <a:spLocks noChangeArrowheads="1"/>
          </p:cNvSpPr>
          <p:nvPr/>
        </p:nvSpPr>
        <p:spPr bwMode="auto">
          <a:xfrm>
            <a:off x="8839201" y="6019800"/>
            <a:ext cx="1560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r-Latn-CS" altLang="en-US">
                <a:latin typeface="Times New Roman" panose="02020603050405020304" pitchFamily="18" charset="0"/>
                <a:cs typeface="Times New Roman" panose="02020603050405020304" pitchFamily="18" charset="0"/>
              </a:rPr>
              <a:t>Kemeny, 2003</a:t>
            </a:r>
            <a:endParaRPr lang="en-US" altLang="en-US">
              <a:latin typeface="Times New Roman" panose="02020603050405020304" pitchFamily="18" charset="0"/>
              <a:cs typeface="Times New Roman" panose="02020603050405020304" pitchFamily="18" charset="0"/>
            </a:endParaRPr>
          </a:p>
        </p:txBody>
      </p:sp>
      <p:sp>
        <p:nvSpPr>
          <p:cNvPr id="4" name="Rectangle 3"/>
          <p:cNvSpPr/>
          <p:nvPr/>
        </p:nvSpPr>
        <p:spPr>
          <a:xfrm>
            <a:off x="2351088" y="188914"/>
            <a:ext cx="7632700" cy="7080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sr-Latn-CS" sz="4000" dirty="0">
                <a:latin typeface="Times New Roman" pitchFamily="18" charset="0"/>
                <a:cs typeface="Times New Roman" pitchFamily="18" charset="0"/>
              </a:rPr>
              <a:t>Fiziologija stresnog odgovora</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720872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p:cNvSpPr>
          <p:nvPr>
            <p:ph idx="1"/>
          </p:nvPr>
        </p:nvSpPr>
        <p:spPr>
          <a:xfrm>
            <a:off x="1919288" y="2420939"/>
            <a:ext cx="8424862" cy="4105275"/>
          </a:xfrm>
        </p:spPr>
        <p:txBody>
          <a:bodyPr>
            <a:normAutofit fontScale="92500" lnSpcReduction="10000"/>
          </a:bodyPr>
          <a:lstStyle/>
          <a:p>
            <a:pPr marL="320040" indent="-320040">
              <a:buClr>
                <a:schemeClr val="accent3"/>
              </a:buClr>
              <a:buNone/>
              <a:defRPr/>
            </a:pPr>
            <a:r>
              <a:rPr lang="sr-Latn-CS" b="1" i="1" dirty="0" smtClean="0">
                <a:latin typeface="Times New Roman" pitchFamily="18" charset="0"/>
                <a:cs typeface="Times New Roman" pitchFamily="18" charset="0"/>
              </a:rPr>
              <a:t>1.hypotalamus - adenohipofiza - </a:t>
            </a:r>
            <a:r>
              <a:rPr lang="sr-Latn-CS" b="1" i="1" dirty="0" smtClean="0">
                <a:solidFill>
                  <a:srgbClr val="C00000"/>
                </a:solidFill>
                <a:latin typeface="Times New Roman" pitchFamily="18" charset="0"/>
                <a:cs typeface="Times New Roman" pitchFamily="18" charset="0"/>
              </a:rPr>
              <a:t>kora nadbubrega</a:t>
            </a:r>
          </a:p>
          <a:p>
            <a:pPr marL="320040" indent="-320040">
              <a:buClr>
                <a:schemeClr val="accent3"/>
              </a:buClr>
              <a:buFont typeface="Wingdings" pitchFamily="2" charset="2"/>
              <a:buChar char="Ø"/>
              <a:defRPr/>
            </a:pPr>
            <a:r>
              <a:rPr lang="sl-SI" dirty="0" smtClean="0">
                <a:latin typeface="Times New Roman" pitchFamily="18" charset="0"/>
                <a:cs typeface="Times New Roman" pitchFamily="18" charset="0"/>
              </a:rPr>
              <a:t>    Stres preko limbičkih i hipotalamičkih mehanizama aktivira oslobađanje </a:t>
            </a:r>
            <a:r>
              <a:rPr lang="sl-SI" b="1" dirty="0" smtClean="0">
                <a:latin typeface="Times New Roman" pitchFamily="18" charset="0"/>
                <a:cs typeface="Times New Roman" pitchFamily="18" charset="0"/>
              </a:rPr>
              <a:t>CRH</a:t>
            </a:r>
            <a:r>
              <a:rPr lang="sl-SI" dirty="0" smtClean="0">
                <a:latin typeface="Times New Roman" pitchFamily="18" charset="0"/>
                <a:cs typeface="Times New Roman" pitchFamily="18" charset="0"/>
              </a:rPr>
              <a:t>, koji indukuje lučenje </a:t>
            </a:r>
            <a:r>
              <a:rPr lang="sl-SI" b="1" dirty="0" smtClean="0">
                <a:latin typeface="Times New Roman" pitchFamily="18" charset="0"/>
                <a:cs typeface="Times New Roman" pitchFamily="18" charset="0"/>
              </a:rPr>
              <a:t>ACTH i beta </a:t>
            </a:r>
            <a:r>
              <a:rPr lang="sl-SI" dirty="0" smtClean="0">
                <a:latin typeface="Times New Roman" pitchFamily="18" charset="0"/>
                <a:cs typeface="Times New Roman" pitchFamily="18" charset="0"/>
              </a:rPr>
              <a:t>stanje organizma optimalno za odgovor na stres preko niza reakc</a:t>
            </a:r>
            <a:r>
              <a:rPr lang="sl-SI" b="1" dirty="0" smtClean="0">
                <a:latin typeface="Times New Roman" pitchFamily="18" charset="0"/>
                <a:cs typeface="Times New Roman" pitchFamily="18" charset="0"/>
              </a:rPr>
              <a:t>endorfina</a:t>
            </a:r>
            <a:r>
              <a:rPr lang="sl-SI" dirty="0" smtClean="0">
                <a:latin typeface="Times New Roman" pitchFamily="18" charset="0"/>
                <a:cs typeface="Times New Roman" pitchFamily="18" charset="0"/>
              </a:rPr>
              <a:t>, a ACTH zatim stimuliše lučenje glukokortikoida iz kore nadbubrega. </a:t>
            </a:r>
            <a:r>
              <a:rPr lang="sl-SI" b="1" i="1" dirty="0" smtClean="0">
                <a:solidFill>
                  <a:srgbClr val="C00000"/>
                </a:solidFill>
                <a:latin typeface="Times New Roman" pitchFamily="18" charset="0"/>
                <a:cs typeface="Times New Roman" pitchFamily="18" charset="0"/>
              </a:rPr>
              <a:t>Glukokortikoidi</a:t>
            </a:r>
            <a:r>
              <a:rPr lang="sl-SI" dirty="0" smtClean="0">
                <a:latin typeface="Times New Roman" pitchFamily="18" charset="0"/>
                <a:cs typeface="Times New Roman" pitchFamily="18" charset="0"/>
              </a:rPr>
              <a:t> (pre svega </a:t>
            </a:r>
            <a:r>
              <a:rPr lang="sl-SI" b="1" i="1" dirty="0" smtClean="0">
                <a:solidFill>
                  <a:srgbClr val="C00000"/>
                </a:solidFill>
                <a:latin typeface="Times New Roman" pitchFamily="18" charset="0"/>
                <a:cs typeface="Times New Roman" pitchFamily="18" charset="0"/>
              </a:rPr>
              <a:t>kortizol</a:t>
            </a:r>
            <a:r>
              <a:rPr lang="sl-SI" dirty="0" smtClean="0">
                <a:latin typeface="Times New Roman" pitchFamily="18" charset="0"/>
                <a:cs typeface="Times New Roman" pitchFamily="18" charset="0"/>
              </a:rPr>
              <a:t>)  uspostavljaju fiziološko ija.</a:t>
            </a:r>
            <a:r>
              <a:rPr lang="en-US" dirty="0" smtClean="0">
                <a:latin typeface="Times New Roman" pitchFamily="18" charset="0"/>
                <a:cs typeface="Times New Roman" pitchFamily="18" charset="0"/>
              </a:rPr>
              <a:t> </a:t>
            </a:r>
            <a:endParaRPr lang="sr-Latn-CS" dirty="0" smtClean="0">
              <a:latin typeface="Times New Roman" pitchFamily="18" charset="0"/>
              <a:cs typeface="Times New Roman" pitchFamily="18" charset="0"/>
            </a:endParaRPr>
          </a:p>
          <a:p>
            <a:pPr marL="320040" indent="-320040">
              <a:buClr>
                <a:schemeClr val="accent3"/>
              </a:buClr>
              <a:buNone/>
              <a:defRPr/>
            </a:pPr>
            <a:endParaRPr lang="sr-Latn-CS" b="1" dirty="0" smtClean="0">
              <a:latin typeface="Times New Roman" pitchFamily="18" charset="0"/>
              <a:cs typeface="Times New Roman" pitchFamily="18" charset="0"/>
            </a:endParaRPr>
          </a:p>
          <a:p>
            <a:pPr marL="320040" indent="-320040">
              <a:buClr>
                <a:schemeClr val="accent3"/>
              </a:buClr>
              <a:buNone/>
              <a:defRPr/>
            </a:pPr>
            <a:r>
              <a:rPr lang="sr-Latn-CS" b="1" i="1" dirty="0" smtClean="0">
                <a:latin typeface="Times New Roman" pitchFamily="18" charset="0"/>
                <a:cs typeface="Times New Roman" pitchFamily="18" charset="0"/>
              </a:rPr>
              <a:t>2.hypotalamus - simpatikus – </a:t>
            </a:r>
            <a:r>
              <a:rPr lang="sr-Latn-CS" b="1" i="1" dirty="0" smtClean="0">
                <a:solidFill>
                  <a:srgbClr val="C00000"/>
                </a:solidFill>
                <a:latin typeface="Times New Roman" pitchFamily="18" charset="0"/>
                <a:cs typeface="Times New Roman" pitchFamily="18" charset="0"/>
              </a:rPr>
              <a:t>srž nadbubrega </a:t>
            </a:r>
            <a:endParaRPr lang="sr-Latn-CS" b="1" i="1" dirty="0" smtClean="0">
              <a:solidFill>
                <a:srgbClr val="C00000"/>
              </a:solidFill>
              <a:latin typeface="Arial Narrow" pitchFamily="34" charset="0"/>
            </a:endParaRPr>
          </a:p>
          <a:p>
            <a:pPr marL="320040" indent="-320040">
              <a:buClr>
                <a:schemeClr val="accent3"/>
              </a:buClr>
              <a:buFont typeface="Wingdings" pitchFamily="2" charset="2"/>
              <a:buChar char="Ø"/>
              <a:defRPr/>
            </a:pPr>
            <a:r>
              <a:rPr lang="sr-Latn-CS" dirty="0" smtClean="0">
                <a:latin typeface="Times New Roman" pitchFamily="18" charset="0"/>
                <a:cs typeface="Times New Roman" pitchFamily="18" charset="0"/>
              </a:rPr>
              <a:t>    Stimulacija simpatikusa, oslobadjanje </a:t>
            </a:r>
            <a:r>
              <a:rPr lang="sr-Latn-CS" b="1" i="1" dirty="0" smtClean="0">
                <a:solidFill>
                  <a:srgbClr val="C00000"/>
                </a:solidFill>
                <a:latin typeface="Times New Roman" pitchFamily="18" charset="0"/>
                <a:cs typeface="Times New Roman" pitchFamily="18" charset="0"/>
              </a:rPr>
              <a:t>adrenalina</a:t>
            </a:r>
            <a:r>
              <a:rPr lang="sr-Latn-CS" dirty="0" smtClean="0">
                <a:latin typeface="Times New Roman" pitchFamily="18" charset="0"/>
                <a:cs typeface="Times New Roman" pitchFamily="18" charset="0"/>
              </a:rPr>
              <a:t> i </a:t>
            </a:r>
            <a:r>
              <a:rPr lang="sr-Latn-CS" b="1" i="1" dirty="0" smtClean="0">
                <a:solidFill>
                  <a:srgbClr val="C00000"/>
                </a:solidFill>
                <a:latin typeface="Times New Roman" pitchFamily="18" charset="0"/>
                <a:cs typeface="Times New Roman" pitchFamily="18" charset="0"/>
              </a:rPr>
              <a:t>noradrenalina</a:t>
            </a:r>
            <a:r>
              <a:rPr lang="sr-Latn-CS" b="1" dirty="0" smtClean="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p:txBody>
      </p:sp>
      <p:sp>
        <p:nvSpPr>
          <p:cNvPr id="48131" name="Rectangle 3"/>
          <p:cNvSpPr>
            <a:spLocks noChangeArrowheads="1"/>
          </p:cNvSpPr>
          <p:nvPr/>
        </p:nvSpPr>
        <p:spPr bwMode="auto">
          <a:xfrm>
            <a:off x="4079875" y="836614"/>
            <a:ext cx="41529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r-Latn-CS" altLang="en-US" sz="4000" b="1" i="1">
                <a:solidFill>
                  <a:srgbClr val="C00000"/>
                </a:solidFill>
                <a:latin typeface="Times New Roman" panose="02020603050405020304" pitchFamily="18" charset="0"/>
                <a:cs typeface="Times New Roman" panose="02020603050405020304" pitchFamily="18" charset="0"/>
              </a:rPr>
              <a:t>Fiziologija  stresa </a:t>
            </a:r>
            <a:endParaRPr lang="en-US" altLang="en-US" sz="4000" b="1" i="1">
              <a:latin typeface="Times New Roman" panose="02020603050405020304" pitchFamily="18" charset="0"/>
              <a:cs typeface="Times New Roman" panose="02020603050405020304" pitchFamily="18" charset="0"/>
            </a:endParaRPr>
          </a:p>
        </p:txBody>
      </p:sp>
      <p:sp>
        <p:nvSpPr>
          <p:cNvPr id="5" name="Rectangle 4"/>
          <p:cNvSpPr/>
          <p:nvPr/>
        </p:nvSpPr>
        <p:spPr>
          <a:xfrm>
            <a:off x="3648076" y="1700214"/>
            <a:ext cx="5146675" cy="536575"/>
          </a:xfrm>
          <a:prstGeom prst="rect">
            <a:avLst/>
          </a:prstGeom>
        </p:spPr>
        <p:txBody>
          <a:bodyPr wrap="none">
            <a:spAutoFit/>
          </a:bodyPr>
          <a:lstStyle/>
          <a:p>
            <a:pPr marL="320040" indent="-320040" algn="ctr">
              <a:lnSpc>
                <a:spcPct val="90000"/>
              </a:lnSpc>
              <a:buClr>
                <a:schemeClr val="accent3"/>
              </a:buClr>
              <a:defRPr/>
            </a:pPr>
            <a:r>
              <a:rPr lang="sr-Latn-CS" sz="3200" b="1" i="1" dirty="0">
                <a:latin typeface="Times New Roman" pitchFamily="18" charset="0"/>
                <a:cs typeface="Times New Roman" pitchFamily="18" charset="0"/>
              </a:rPr>
              <a:t>Dve neuroendokrine osovine </a:t>
            </a:r>
          </a:p>
        </p:txBody>
      </p:sp>
    </p:spTree>
    <p:extLst>
      <p:ext uri="{BB962C8B-B14F-4D97-AF65-F5344CB8AC3E}">
        <p14:creationId xmlns:p14="http://schemas.microsoft.com/office/powerpoint/2010/main" val="156678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1847850" y="1557338"/>
            <a:ext cx="8642350" cy="427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i="1">
                <a:latin typeface="Times New Roman" panose="02020603050405020304" pitchFamily="18" charset="0"/>
                <a:cs typeface="Times New Roman" panose="02020603050405020304" pitchFamily="18" charset="0"/>
              </a:rPr>
              <a:t>Akutni stres </a:t>
            </a:r>
            <a:endParaRPr lang="sr-Latn-CS" altLang="en-US" sz="2800" b="1" i="1">
              <a:latin typeface="Times New Roman" panose="02020603050405020304" pitchFamily="18" charset="0"/>
              <a:cs typeface="Times New Roman" panose="02020603050405020304" pitchFamily="18" charset="0"/>
            </a:endParaRPr>
          </a:p>
          <a:p>
            <a:pPr eaLnBrk="1" hangingPunct="1"/>
            <a:r>
              <a:rPr lang="en-US" altLang="en-US" sz="2400">
                <a:latin typeface="Times New Roman" panose="02020603050405020304" pitchFamily="18" charset="0"/>
                <a:cs typeface="Times New Roman" panose="02020603050405020304" pitchFamily="18" charset="0"/>
              </a:rPr>
              <a:t>Svaka </a:t>
            </a:r>
            <a:r>
              <a:rPr lang="en-US" altLang="en-US" sz="2400" b="1" i="1">
                <a:solidFill>
                  <a:srgbClr val="C00000"/>
                </a:solidFill>
                <a:latin typeface="Times New Roman" panose="02020603050405020304" pitchFamily="18" charset="0"/>
                <a:cs typeface="Times New Roman" panose="02020603050405020304" pitchFamily="18" charset="0"/>
              </a:rPr>
              <a:t>iznenadna i neočekivana situacija</a:t>
            </a:r>
            <a:r>
              <a:rPr lang="en-US" altLang="en-US" sz="2400">
                <a:latin typeface="Times New Roman" panose="02020603050405020304" pitchFamily="18" charset="0"/>
                <a:cs typeface="Times New Roman" panose="02020603050405020304" pitchFamily="18" charset="0"/>
              </a:rPr>
              <a:t> (pr</a:t>
            </a:r>
            <a:r>
              <a:rPr lang="sr-Latn-CS" altLang="en-US" sz="2400">
                <a:latin typeface="Times New Roman" panose="02020603050405020304" pitchFamily="18" charset="0"/>
                <a:cs typeface="Times New Roman" panose="02020603050405020304" pitchFamily="18" charset="0"/>
              </a:rPr>
              <a:t>.saobraća.nesreće</a:t>
            </a:r>
            <a:r>
              <a:rPr lang="en-US" altLang="en-US" sz="2400">
                <a:latin typeface="Times New Roman" panose="02020603050405020304" pitchFamily="18" charset="0"/>
                <a:cs typeface="Times New Roman" panose="02020603050405020304" pitchFamily="18" charset="0"/>
              </a:rPr>
              <a:t>, iznenadna opasnost, svađ</a:t>
            </a:r>
            <a:r>
              <a:rPr lang="sr-Latn-CS" altLang="en-US" sz="2400">
                <a:latin typeface="Times New Roman" panose="02020603050405020304" pitchFamily="18" charset="0"/>
                <a:cs typeface="Times New Roman" panose="02020603050405020304" pitchFamily="18" charset="0"/>
              </a:rPr>
              <a:t>e </a:t>
            </a:r>
            <a:r>
              <a:rPr lang="en-US" altLang="en-US" sz="2400">
                <a:latin typeface="Times New Roman" panose="02020603050405020304" pitchFamily="18" charset="0"/>
                <a:cs typeface="Times New Roman" panose="02020603050405020304" pitchFamily="18" charset="0"/>
              </a:rPr>
              <a:t>i sl.) izaziva nagle telesne reakcije koje se ubrzo nakon prestanka opasnosti smiruju</a:t>
            </a:r>
            <a:r>
              <a:rPr lang="sr-Latn-CS" altLang="en-US" sz="2400">
                <a:latin typeface="Times New Roman" panose="02020603050405020304" pitchFamily="18" charset="0"/>
                <a:cs typeface="Times New Roman" panose="02020603050405020304" pitchFamily="18" charset="0"/>
              </a:rPr>
              <a:t>.</a:t>
            </a:r>
          </a:p>
          <a:p>
            <a:pPr eaLnBrk="1" hangingPunct="1"/>
            <a:r>
              <a:rPr lang="en-US" altLang="en-US" sz="2400">
                <a:latin typeface="Times New Roman" panose="02020603050405020304" pitchFamily="18" charset="0"/>
                <a:cs typeface="Times New Roman" panose="02020603050405020304" pitchFamily="18" charset="0"/>
              </a:rPr>
              <a:t/>
            </a:r>
            <a:br>
              <a:rPr lang="en-US" altLang="en-US" sz="2400">
                <a:latin typeface="Times New Roman" panose="02020603050405020304" pitchFamily="18" charset="0"/>
                <a:cs typeface="Times New Roman" panose="02020603050405020304" pitchFamily="18" charset="0"/>
              </a:rPr>
            </a:br>
            <a:r>
              <a:rPr lang="sr-Latn-CS" altLang="en-US" sz="2800" b="1" i="1">
                <a:latin typeface="Times New Roman" panose="02020603050405020304" pitchFamily="18" charset="0"/>
                <a:cs typeface="Times New Roman" panose="02020603050405020304" pitchFamily="18" charset="0"/>
              </a:rPr>
              <a:t>H</a:t>
            </a:r>
            <a:r>
              <a:rPr lang="en-US" altLang="en-US" sz="2800" b="1" i="1">
                <a:latin typeface="Times New Roman" panose="02020603050405020304" pitchFamily="18" charset="0"/>
                <a:cs typeface="Times New Roman" panose="02020603050405020304" pitchFamily="18" charset="0"/>
              </a:rPr>
              <a:t>ronični stres </a:t>
            </a:r>
            <a:endParaRPr lang="sr-Latn-CS" altLang="en-US" sz="2800" b="1" i="1">
              <a:latin typeface="Times New Roman" panose="02020603050405020304" pitchFamily="18" charset="0"/>
              <a:cs typeface="Times New Roman" panose="02020603050405020304" pitchFamily="18" charset="0"/>
            </a:endParaRPr>
          </a:p>
          <a:p>
            <a:pPr eaLnBrk="1" hangingPunct="1"/>
            <a:r>
              <a:rPr lang="sr-Latn-CS" altLang="en-US" sz="2400">
                <a:latin typeface="Times New Roman" panose="02020603050405020304" pitchFamily="18" charset="0"/>
                <a:cs typeface="Times New Roman" panose="02020603050405020304" pitchFamily="18" charset="0"/>
              </a:rPr>
              <a:t>U</a:t>
            </a:r>
            <a:r>
              <a:rPr lang="en-US" altLang="en-US" sz="2400">
                <a:latin typeface="Times New Roman" panose="02020603050405020304" pitchFamily="18" charset="0"/>
                <a:cs typeface="Times New Roman" panose="02020603050405020304" pitchFamily="18" charset="0"/>
              </a:rPr>
              <a:t>zrok</a:t>
            </a:r>
            <a:r>
              <a:rPr lang="sr-Latn-CS" altLang="en-US" sz="2400">
                <a:latin typeface="Times New Roman" panose="02020603050405020304" pitchFamily="18" charset="0"/>
                <a:cs typeface="Times New Roman" panose="02020603050405020304" pitchFamily="18" charset="0"/>
              </a:rPr>
              <a:t>uju </a:t>
            </a:r>
            <a:r>
              <a:rPr lang="sr-Latn-CS" altLang="en-US" sz="2400" b="1" i="1">
                <a:solidFill>
                  <a:srgbClr val="C00000"/>
                </a:solidFill>
                <a:latin typeface="Times New Roman" panose="02020603050405020304" pitchFamily="18" charset="0"/>
                <a:cs typeface="Times New Roman" panose="02020603050405020304" pitchFamily="18" charset="0"/>
              </a:rPr>
              <a:t>stalni</a:t>
            </a:r>
            <a:r>
              <a:rPr lang="en-US" altLang="en-US" sz="2400" b="1" i="1">
                <a:solidFill>
                  <a:srgbClr val="C00000"/>
                </a:solidFill>
                <a:latin typeface="Times New Roman" panose="02020603050405020304" pitchFamily="18" charset="0"/>
                <a:cs typeface="Times New Roman" panose="02020603050405020304" pitchFamily="18" charset="0"/>
              </a:rPr>
              <a:t> stresni događaj</a:t>
            </a:r>
            <a:r>
              <a:rPr lang="sr-Latn-CS" altLang="en-US" sz="2400" b="1" i="1">
                <a:solidFill>
                  <a:srgbClr val="C00000"/>
                </a:solidFill>
                <a:latin typeface="Times New Roman" panose="02020603050405020304" pitchFamily="18" charset="0"/>
                <a:cs typeface="Times New Roman" panose="02020603050405020304" pitchFamily="18" charset="0"/>
              </a:rPr>
              <a:t>i</a:t>
            </a:r>
            <a:r>
              <a:rPr lang="en-US" altLang="en-US" sz="2400" b="1" i="1">
                <a:solidFill>
                  <a:srgbClr val="C00000"/>
                </a:solidFill>
                <a:latin typeface="Times New Roman" panose="02020603050405020304" pitchFamily="18" charset="0"/>
                <a:cs typeface="Times New Roman" panose="02020603050405020304" pitchFamily="18" charset="0"/>
              </a:rPr>
              <a:t> </a:t>
            </a:r>
            <a:r>
              <a:rPr lang="en-US" altLang="en-US" sz="2400">
                <a:latin typeface="Times New Roman" panose="02020603050405020304" pitchFamily="18" charset="0"/>
                <a:cs typeface="Times New Roman" panose="02020603050405020304" pitchFamily="18" charset="0"/>
              </a:rPr>
              <a:t>ili</a:t>
            </a:r>
            <a:r>
              <a:rPr lang="en-US" altLang="en-US" sz="2400" b="1" i="1">
                <a:solidFill>
                  <a:srgbClr val="C00000"/>
                </a:solidFill>
                <a:latin typeface="Times New Roman" panose="02020603050405020304" pitchFamily="18" charset="0"/>
                <a:cs typeface="Times New Roman" panose="02020603050405020304" pitchFamily="18" charset="0"/>
              </a:rPr>
              <a:t> trajn</a:t>
            </a:r>
            <a:r>
              <a:rPr lang="sr-Latn-CS" altLang="en-US" sz="2400" b="1" i="1">
                <a:solidFill>
                  <a:srgbClr val="C00000"/>
                </a:solidFill>
                <a:latin typeface="Times New Roman" panose="02020603050405020304" pitchFamily="18" charset="0"/>
                <a:cs typeface="Times New Roman" panose="02020603050405020304" pitchFamily="18" charset="0"/>
              </a:rPr>
              <a:t>je</a:t>
            </a:r>
            <a:r>
              <a:rPr lang="en-US" altLang="en-US" sz="2400" b="1" i="1">
                <a:solidFill>
                  <a:srgbClr val="C00000"/>
                </a:solidFill>
                <a:latin typeface="Times New Roman" panose="02020603050405020304" pitchFamily="18" charset="0"/>
                <a:cs typeface="Times New Roman" panose="02020603050405020304" pitchFamily="18" charset="0"/>
              </a:rPr>
              <a:t> neugodn</a:t>
            </a:r>
            <a:r>
              <a:rPr lang="sr-Latn-CS" altLang="en-US" sz="2400" b="1" i="1">
                <a:solidFill>
                  <a:srgbClr val="C00000"/>
                </a:solidFill>
                <a:latin typeface="Times New Roman" panose="02020603050405020304" pitchFamily="18" charset="0"/>
                <a:cs typeface="Times New Roman" panose="02020603050405020304" pitchFamily="18" charset="0"/>
              </a:rPr>
              <a:t>e</a:t>
            </a:r>
            <a:r>
              <a:rPr lang="en-US" altLang="en-US" sz="2400" b="1" i="1">
                <a:solidFill>
                  <a:srgbClr val="C00000"/>
                </a:solidFill>
                <a:latin typeface="Times New Roman" panose="02020603050405020304" pitchFamily="18" charset="0"/>
                <a:cs typeface="Times New Roman" panose="02020603050405020304" pitchFamily="18" charset="0"/>
              </a:rPr>
              <a:t> situacij</a:t>
            </a:r>
            <a:r>
              <a:rPr lang="sr-Latn-CS" altLang="en-US" sz="2400" b="1" i="1">
                <a:solidFill>
                  <a:srgbClr val="C00000"/>
                </a:solidFill>
                <a:latin typeface="Times New Roman" panose="02020603050405020304" pitchFamily="18" charset="0"/>
                <a:cs typeface="Times New Roman" panose="02020603050405020304" pitchFamily="18" charset="0"/>
              </a:rPr>
              <a:t>e</a:t>
            </a:r>
            <a:r>
              <a:rPr lang="en-US" altLang="en-US" sz="2400" b="1" i="1">
                <a:solidFill>
                  <a:srgbClr val="C00000"/>
                </a:solidFill>
                <a:latin typeface="Times New Roman" panose="02020603050405020304" pitchFamily="18" charset="0"/>
                <a:cs typeface="Times New Roman" panose="02020603050405020304" pitchFamily="18" charset="0"/>
              </a:rPr>
              <a:t> </a:t>
            </a:r>
            <a:r>
              <a:rPr lang="en-US" altLang="en-US" sz="2400">
                <a:latin typeface="Times New Roman" panose="02020603050405020304" pitchFamily="18" charset="0"/>
                <a:cs typeface="Times New Roman" panose="02020603050405020304" pitchFamily="18" charset="0"/>
              </a:rPr>
              <a:t>u kojoj se pojedinac duže vreme nalazi</a:t>
            </a:r>
            <a:r>
              <a:rPr lang="sr-Latn-CS" altLang="en-US" sz="2400">
                <a:latin typeface="Times New Roman" panose="02020603050405020304" pitchFamily="18" charset="0"/>
                <a:cs typeface="Times New Roman" panose="02020603050405020304" pitchFamily="18" charset="0"/>
              </a:rPr>
              <a:t>,</a:t>
            </a:r>
            <a:r>
              <a:rPr lang="en-US" altLang="en-US" sz="2400">
                <a:latin typeface="Times New Roman" panose="02020603050405020304" pitchFamily="18" charset="0"/>
                <a:cs typeface="Times New Roman" panose="02020603050405020304" pitchFamily="18" charset="0"/>
              </a:rPr>
              <a:t> bez mogućnosti izlaska iz </a:t>
            </a:r>
            <a:r>
              <a:rPr lang="sr-Latn-CS" altLang="en-US" sz="2400">
                <a:latin typeface="Times New Roman" panose="02020603050405020304" pitchFamily="18" charset="0"/>
                <a:cs typeface="Times New Roman" panose="02020603050405020304" pitchFamily="18" charset="0"/>
              </a:rPr>
              <a:t>njih:</a:t>
            </a:r>
            <a:r>
              <a:rPr lang="en-US" altLang="en-US" sz="2400">
                <a:latin typeface="Times New Roman" panose="02020603050405020304" pitchFamily="18" charset="0"/>
                <a:cs typeface="Times New Roman" panose="02020603050405020304" pitchFamily="18" charset="0"/>
              </a:rPr>
              <a:t> dugotrajan život u nemaštini, nezaposlenost, briga za osobu s </a:t>
            </a:r>
            <a:r>
              <a:rPr lang="sr-Latn-CS" altLang="en-US" sz="2400">
                <a:latin typeface="Times New Roman" panose="02020603050405020304" pitchFamily="18" charset="0"/>
                <a:cs typeface="Times New Roman" panose="02020603050405020304" pitchFamily="18" charset="0"/>
              </a:rPr>
              <a:t>h</a:t>
            </a:r>
            <a:r>
              <a:rPr lang="en-US" altLang="en-US" sz="2400">
                <a:latin typeface="Times New Roman" panose="02020603050405020304" pitchFamily="18" charset="0"/>
                <a:cs typeface="Times New Roman" panose="02020603050405020304" pitchFamily="18" charset="0"/>
              </a:rPr>
              <a:t>roničnim oboljenjem</a:t>
            </a:r>
            <a:r>
              <a:rPr lang="sr-Latn-CS" altLang="en-US" sz="2400">
                <a:latin typeface="Times New Roman" panose="02020603050405020304" pitchFamily="18" charset="0"/>
                <a:cs typeface="Times New Roman" panose="02020603050405020304" pitchFamily="18" charset="0"/>
              </a:rPr>
              <a:t>..</a:t>
            </a:r>
            <a:r>
              <a:rPr lang="en-US" altLang="en-US" sz="2400">
                <a:latin typeface="Times New Roman" panose="02020603050405020304" pitchFamily="18" charset="0"/>
                <a:cs typeface="Times New Roman" panose="02020603050405020304" pitchFamily="18" charset="0"/>
              </a:rPr>
              <a:t>. </a:t>
            </a:r>
            <a:r>
              <a:rPr lang="sr-Latn-CS" altLang="en-US" sz="2400">
                <a:latin typeface="Times New Roman" panose="02020603050405020304" pitchFamily="18" charset="0"/>
                <a:cs typeface="Times New Roman" panose="02020603050405020304" pitchFamily="18" charset="0"/>
              </a:rPr>
              <a:t> </a:t>
            </a:r>
            <a:r>
              <a:rPr lang="en-US" altLang="en-US" sz="2400">
                <a:latin typeface="Times New Roman" panose="02020603050405020304" pitchFamily="18" charset="0"/>
                <a:cs typeface="Times New Roman" panose="02020603050405020304" pitchFamily="18" charset="0"/>
              </a:rPr>
              <a:t>Posl</a:t>
            </a:r>
            <a:r>
              <a:rPr lang="sr-Latn-CS" altLang="en-US" sz="2400">
                <a:latin typeface="Times New Roman" panose="02020603050405020304" pitchFamily="18" charset="0"/>
                <a:cs typeface="Times New Roman" panose="02020603050405020304" pitchFamily="18" charset="0"/>
              </a:rPr>
              <a:t>e</a:t>
            </a:r>
            <a:r>
              <a:rPr lang="en-US" altLang="en-US" sz="2400">
                <a:latin typeface="Times New Roman" panose="02020603050405020304" pitchFamily="18" charset="0"/>
                <a:cs typeface="Times New Roman" panose="02020603050405020304" pitchFamily="18" charset="0"/>
              </a:rPr>
              <a:t>dice </a:t>
            </a:r>
            <a:r>
              <a:rPr lang="sr-Latn-CS" altLang="en-US" sz="2400">
                <a:latin typeface="Times New Roman" panose="02020603050405020304" pitchFamily="18" charset="0"/>
                <a:cs typeface="Times New Roman" panose="02020603050405020304" pitchFamily="18" charset="0"/>
              </a:rPr>
              <a:t> </a:t>
            </a:r>
            <a:r>
              <a:rPr lang="en-US" altLang="en-US" sz="2400">
                <a:latin typeface="Times New Roman" panose="02020603050405020304" pitchFamily="18" charset="0"/>
                <a:cs typeface="Times New Roman" panose="02020603050405020304" pitchFamily="18" charset="0"/>
              </a:rPr>
              <a:t>se </a:t>
            </a:r>
            <a:r>
              <a:rPr lang="sr-Latn-CS" altLang="en-US" sz="2400">
                <a:latin typeface="Times New Roman" panose="02020603050405020304" pitchFamily="18" charset="0"/>
                <a:cs typeface="Times New Roman" panose="02020603050405020304" pitchFamily="18" charset="0"/>
              </a:rPr>
              <a:t>uočavaju</a:t>
            </a:r>
            <a:r>
              <a:rPr lang="en-US" altLang="en-US" sz="2400">
                <a:latin typeface="Times New Roman" panose="02020603050405020304" pitchFamily="18" charset="0"/>
                <a:cs typeface="Times New Roman" panose="02020603050405020304" pitchFamily="18" charset="0"/>
              </a:rPr>
              <a:t> više u emotivnog života. </a:t>
            </a:r>
            <a:endParaRPr lang="sr-Latn-CS" altLang="en-US" sz="2400">
              <a:latin typeface="Times New Roman" panose="02020603050405020304" pitchFamily="18" charset="0"/>
              <a:cs typeface="Times New Roman" panose="02020603050405020304" pitchFamily="18" charset="0"/>
            </a:endParaRPr>
          </a:p>
        </p:txBody>
      </p:sp>
      <p:sp>
        <p:nvSpPr>
          <p:cNvPr id="38916" name="Rectangle 4"/>
          <p:cNvSpPr>
            <a:spLocks noChangeArrowheads="1"/>
          </p:cNvSpPr>
          <p:nvPr/>
        </p:nvSpPr>
        <p:spPr bwMode="auto">
          <a:xfrm>
            <a:off x="2711451" y="620714"/>
            <a:ext cx="69834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en-US" sz="2800" b="1" i="1">
                <a:latin typeface="Times New Roman" panose="02020603050405020304" pitchFamily="18" charset="0"/>
                <a:cs typeface="Times New Roman" panose="02020603050405020304" pitchFamily="18" charset="0"/>
              </a:rPr>
              <a:t>PREMA TRAJANJU STRES DELIMO NA</a:t>
            </a:r>
            <a:r>
              <a:rPr lang="pl-PL" altLang="en-US" sz="2800" b="1" i="1">
                <a:latin typeface="Arial Narrow" panose="020B0606020202030204" pitchFamily="34" charset="0"/>
              </a:rPr>
              <a:t>:  </a:t>
            </a:r>
            <a:endParaRPr lang="en-US" altLang="en-US" b="1" i="1">
              <a:latin typeface="Arial Narrow" panose="020B0606020202030204" pitchFamily="34" charset="0"/>
            </a:endParaRPr>
          </a:p>
        </p:txBody>
      </p:sp>
    </p:spTree>
    <p:extLst>
      <p:ext uri="{BB962C8B-B14F-4D97-AF65-F5344CB8AC3E}">
        <p14:creationId xmlns:p14="http://schemas.microsoft.com/office/powerpoint/2010/main" val="3032459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ChangeArrowheads="1"/>
          </p:cNvSpPr>
          <p:nvPr/>
        </p:nvSpPr>
        <p:spPr bwMode="auto">
          <a:xfrm>
            <a:off x="1847850" y="836613"/>
            <a:ext cx="8642350" cy="1384300"/>
          </a:xfrm>
          <a:prstGeom prst="rect">
            <a:avLst/>
          </a:prstGeom>
          <a:ln w="19050">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r-Latn-CS" altLang="en-US" sz="2800" b="1" i="1" dirty="0">
                <a:latin typeface="Times New Roman" panose="02020603050405020304" pitchFamily="18" charset="0"/>
                <a:cs typeface="Times New Roman" panose="02020603050405020304" pitchFamily="18" charset="0"/>
              </a:rPr>
              <a:t>Akutni stres </a:t>
            </a:r>
            <a:r>
              <a:rPr lang="sr-Latn-CS" altLang="en-US" sz="2800" dirty="0">
                <a:latin typeface="Times New Roman" panose="02020603050405020304" pitchFamily="18" charset="0"/>
                <a:cs typeface="Times New Roman" panose="02020603050405020304" pitchFamily="18" charset="0"/>
              </a:rPr>
              <a:t>ljudi savladaju bez većih posledica čak i ako je visokog intenziteta. Sve funkcije se vraćaju na normalu kad stres prođe.</a:t>
            </a:r>
            <a:endParaRPr lang="en-US" altLang="en-US" sz="2800" dirty="0"/>
          </a:p>
        </p:txBody>
      </p:sp>
      <p:sp>
        <p:nvSpPr>
          <p:cNvPr id="5" name="Rectangle 4"/>
          <p:cNvSpPr/>
          <p:nvPr/>
        </p:nvSpPr>
        <p:spPr>
          <a:xfrm>
            <a:off x="1776412" y="2968524"/>
            <a:ext cx="8713788" cy="2246313"/>
          </a:xfrm>
          <a:prstGeom prst="rect">
            <a:avLst/>
          </a:prstGeom>
          <a:ln w="19050">
            <a:solidFill>
              <a:srgbClr val="C00000"/>
            </a:solidFill>
          </a:ln>
        </p:spPr>
        <p:txBody>
          <a:bodyPr>
            <a:spAutoFit/>
          </a:bodyPr>
          <a:lstStyle/>
          <a:p>
            <a:pPr>
              <a:defRPr/>
            </a:pPr>
            <a:r>
              <a:rPr lang="sr-Latn-CS" sz="2800" b="1" i="1" dirty="0">
                <a:latin typeface="Times New Roman" pitchFamily="18" charset="0"/>
                <a:cs typeface="Times New Roman" pitchFamily="18" charset="0"/>
              </a:rPr>
              <a:t>Hronični stres </a:t>
            </a:r>
            <a:r>
              <a:rPr lang="sr-Latn-CS" sz="2800" dirty="0">
                <a:latin typeface="Times New Roman" pitchFamily="18" charset="0"/>
                <a:cs typeface="Times New Roman" pitchFamily="18" charset="0"/>
              </a:rPr>
              <a:t>ili</a:t>
            </a:r>
            <a:r>
              <a:rPr lang="sr-Latn-CS" sz="2800" dirty="0">
                <a:effectLst>
                  <a:outerShdw blurRad="38100" dist="38100" dir="2700000" algn="tl">
                    <a:srgbClr val="000000">
                      <a:alpha val="43137"/>
                    </a:srgbClr>
                  </a:outerShdw>
                </a:effectLst>
                <a:latin typeface="Times New Roman" pitchFamily="18" charset="0"/>
                <a:cs typeface="Times New Roman" pitchFamily="18" charset="0"/>
              </a:rPr>
              <a:t> </a:t>
            </a:r>
            <a:r>
              <a:rPr lang="sr-Latn-CS" sz="2800" b="1" i="1" dirty="0">
                <a:latin typeface="Times New Roman" pitchFamily="18" charset="0"/>
                <a:cs typeface="Times New Roman" pitchFamily="18" charset="0"/>
              </a:rPr>
              <a:t>ponavljane stresne situacije</a:t>
            </a:r>
            <a:r>
              <a:rPr lang="sr-Latn-CS" sz="2800" i="1" dirty="0">
                <a:latin typeface="Times New Roman" pitchFamily="18" charset="0"/>
                <a:cs typeface="Times New Roman" pitchFamily="18" charset="0"/>
              </a:rPr>
              <a:t> </a:t>
            </a:r>
            <a:r>
              <a:rPr lang="sr-Latn-CS" sz="2800" dirty="0">
                <a:latin typeface="Times New Roman" pitchFamily="18" charset="0"/>
                <a:cs typeface="Times New Roman" pitchFamily="18" charset="0"/>
              </a:rPr>
              <a:t>su problem, jer su odbrambeni mehanizmi stalno </a:t>
            </a:r>
            <a:r>
              <a:rPr lang="sr-Latn-CS" sz="2800" b="1" i="1" dirty="0">
                <a:latin typeface="Times New Roman" pitchFamily="18" charset="0"/>
                <a:cs typeface="Times New Roman" pitchFamily="18" charset="0"/>
              </a:rPr>
              <a:t>“uključeni”</a:t>
            </a:r>
            <a:r>
              <a:rPr lang="sr-Latn-CS" sz="2800" dirty="0">
                <a:latin typeface="Times New Roman" pitchFamily="18" charset="0"/>
                <a:cs typeface="Times New Roman" pitchFamily="18" charset="0"/>
              </a:rPr>
              <a:t> i organizam je prinuđen da radi u </a:t>
            </a:r>
            <a:r>
              <a:rPr lang="sr-Latn-CS" sz="2800" b="1" i="1" dirty="0">
                <a:latin typeface="Times New Roman" pitchFamily="18" charset="0"/>
                <a:cs typeface="Times New Roman" pitchFamily="18" charset="0"/>
              </a:rPr>
              <a:t>“posebnom režimu” </a:t>
            </a:r>
            <a:r>
              <a:rPr lang="sr-Latn-CS" sz="2800" dirty="0">
                <a:latin typeface="Times New Roman" pitchFamily="18" charset="0"/>
                <a:cs typeface="Times New Roman" pitchFamily="18" charset="0"/>
              </a:rPr>
              <a:t>duži period. Time se oni iscrpljuju i dovode do mnogih štetnih posledica u organizmu. </a:t>
            </a:r>
            <a:endParaRPr lang="en-US" sz="2800" dirty="0"/>
          </a:p>
        </p:txBody>
      </p:sp>
    </p:spTree>
    <p:extLst>
      <p:ext uri="{BB962C8B-B14F-4D97-AF65-F5344CB8AC3E}">
        <p14:creationId xmlns:p14="http://schemas.microsoft.com/office/powerpoint/2010/main" val="20240814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ChangeArrowheads="1"/>
          </p:cNvSpPr>
          <p:nvPr/>
        </p:nvSpPr>
        <p:spPr bwMode="auto">
          <a:xfrm>
            <a:off x="1991136" y="3689403"/>
            <a:ext cx="8640763" cy="1569660"/>
          </a:xfrm>
          <a:prstGeom prst="rect">
            <a:avLst/>
          </a:prstGeom>
          <a:ln w="19050">
            <a:solidFill>
              <a:srgbClr val="C00000"/>
            </a:solidFill>
            <a:headEnd/>
            <a:tailEnd/>
          </a:ln>
        </p:spPr>
        <p:style>
          <a:lnRef idx="2">
            <a:schemeClr val="accent1"/>
          </a:lnRef>
          <a:fillRef idx="1">
            <a:schemeClr val="lt1"/>
          </a:fillRef>
          <a:effectRef idx="0">
            <a:schemeClr val="accent1"/>
          </a:effectRef>
          <a:fontRef idx="minor">
            <a:schemeClr val="dk1"/>
          </a:fontRef>
        </p:style>
        <p:txBody>
          <a:bodyPr>
            <a:spAutoFit/>
          </a:bodyPr>
          <a:lstStyle/>
          <a:p>
            <a:pPr eaLnBrk="0" hangingPunct="0">
              <a:defRPr/>
            </a:pPr>
            <a:r>
              <a:rPr lang="sr-Latn-CS" sz="3200" b="1" dirty="0">
                <a:solidFill>
                  <a:srgbClr val="000000"/>
                </a:solidFill>
                <a:latin typeface="Times New Roman" pitchFamily="18" charset="0"/>
                <a:cs typeface="Times New Roman" pitchFamily="18" charset="0"/>
              </a:rPr>
              <a:t>“Borbu ili beg”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reakcij</a:t>
            </a:r>
            <a:r>
              <a:rPr lang="sr-Latn-CS" sz="3200" dirty="0">
                <a:latin typeface="Times New Roman" pitchFamily="18" charset="0"/>
                <a:cs typeface="Times New Roman" pitchFamily="18" charset="0"/>
              </a:rPr>
              <a:t>a je</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kod</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akutn</a:t>
            </a:r>
            <a:r>
              <a:rPr lang="sr-Latn-CS" sz="3200" dirty="0">
                <a:latin typeface="Times New Roman" pitchFamily="18" charset="0"/>
                <a:cs typeface="Times New Roman" pitchFamily="18" charset="0"/>
              </a:rPr>
              <a:t>og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stres</a:t>
            </a:r>
            <a:r>
              <a:rPr lang="sr-Latn-CS" sz="3200" dirty="0">
                <a:latin typeface="Times New Roman" pitchFamily="18" charset="0"/>
                <a:cs typeface="Times New Roman" pitchFamily="18" charset="0"/>
              </a:rPr>
              <a:t>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svr</a:t>
            </a:r>
            <a:r>
              <a:rPr lang="sr-Latn-CS" sz="3200" dirty="0">
                <a:latin typeface="Times New Roman" pitchFamily="18" charset="0"/>
                <a:cs typeface="Times New Roman" pitchFamily="18" charset="0"/>
              </a:rPr>
              <a:t>sishodna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jer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štit</a:t>
            </a:r>
            <a:r>
              <a:rPr lang="sr-Latn-CS" sz="3200" dirty="0">
                <a:latin typeface="Times New Roman" pitchFamily="18" charset="0"/>
                <a:cs typeface="Times New Roman" pitchFamily="18" charset="0"/>
              </a:rPr>
              <a:t>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pojedinca</a:t>
            </a:r>
            <a:r>
              <a:rPr lang="en-US" sz="3200" dirty="0">
                <a:latin typeface="Times New Roman" pitchFamily="18" charset="0"/>
                <a:cs typeface="Times New Roman" pitchFamily="18" charset="0"/>
              </a:rPr>
              <a:t> u o</a:t>
            </a:r>
            <a:r>
              <a:rPr lang="sr-Latn-CS" sz="3200" dirty="0">
                <a:latin typeface="Times New Roman" pitchFamily="18" charset="0"/>
                <a:cs typeface="Times New Roman" pitchFamily="18" charset="0"/>
              </a:rPr>
              <a:t>d</a:t>
            </a:r>
            <a:r>
              <a:rPr lang="en-US" sz="3200" dirty="0" err="1">
                <a:latin typeface="Times New Roman" pitchFamily="18" charset="0"/>
                <a:cs typeface="Times New Roman" pitchFamily="18" charset="0"/>
              </a:rPr>
              <a:t>brani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od</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potencijalne</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opasnosti</a:t>
            </a:r>
            <a:r>
              <a:rPr lang="en-US" sz="3200" dirty="0">
                <a:latin typeface="Times New Roman" pitchFamily="18" charset="0"/>
                <a:cs typeface="Times New Roman" pitchFamily="18" charset="0"/>
              </a:rPr>
              <a:t>.</a:t>
            </a:r>
            <a:endParaRPr lang="sr-Latn-CS" sz="3200" dirty="0">
              <a:latin typeface="Times New Roman" pitchFamily="18" charset="0"/>
              <a:cs typeface="Times New Roman" pitchFamily="18" charset="0"/>
            </a:endParaRPr>
          </a:p>
        </p:txBody>
      </p:sp>
      <p:sp>
        <p:nvSpPr>
          <p:cNvPr id="14340" name="Rectangle 8"/>
          <p:cNvSpPr>
            <a:spLocks noChangeArrowheads="1"/>
          </p:cNvSpPr>
          <p:nvPr/>
        </p:nvSpPr>
        <p:spPr bwMode="auto">
          <a:xfrm>
            <a:off x="4485200" y="1725307"/>
            <a:ext cx="34337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sr-Latn-CS" altLang="en-US" sz="4000" b="1" i="1" dirty="0">
                <a:latin typeface="Times New Roman" panose="02020603050405020304" pitchFamily="18" charset="0"/>
                <a:cs typeface="Times New Roman" panose="02020603050405020304" pitchFamily="18" charset="0"/>
              </a:rPr>
              <a:t>“</a:t>
            </a:r>
            <a:r>
              <a:rPr lang="en-US" altLang="en-US" sz="4000" b="1" i="1" dirty="0" err="1">
                <a:latin typeface="Times New Roman" panose="02020603050405020304" pitchFamily="18" charset="0"/>
                <a:cs typeface="Times New Roman" panose="02020603050405020304" pitchFamily="18" charset="0"/>
              </a:rPr>
              <a:t>Borba</a:t>
            </a:r>
            <a:r>
              <a:rPr lang="en-US" altLang="en-US" sz="4000" b="1" i="1" dirty="0">
                <a:latin typeface="Times New Roman" panose="02020603050405020304" pitchFamily="18" charset="0"/>
                <a:cs typeface="Times New Roman" panose="02020603050405020304" pitchFamily="18" charset="0"/>
              </a:rPr>
              <a:t> </a:t>
            </a:r>
            <a:r>
              <a:rPr lang="en-US" altLang="en-US" sz="4000" b="1" i="1" dirty="0" err="1">
                <a:latin typeface="Times New Roman" panose="02020603050405020304" pitchFamily="18" charset="0"/>
                <a:cs typeface="Times New Roman" panose="02020603050405020304" pitchFamily="18" charset="0"/>
              </a:rPr>
              <a:t>ili</a:t>
            </a:r>
            <a:r>
              <a:rPr lang="en-US" altLang="en-US" sz="4000" b="1" i="1" dirty="0">
                <a:latin typeface="Times New Roman" panose="02020603050405020304" pitchFamily="18" charset="0"/>
                <a:cs typeface="Times New Roman" panose="02020603050405020304" pitchFamily="18" charset="0"/>
              </a:rPr>
              <a:t> beg</a:t>
            </a:r>
            <a:r>
              <a:rPr lang="sr-Latn-CS" altLang="en-US" sz="4000" b="1" i="1" dirty="0">
                <a:latin typeface="Times New Roman" panose="02020603050405020304" pitchFamily="18" charset="0"/>
                <a:cs typeface="Times New Roman" panose="02020603050405020304" pitchFamily="18" charset="0"/>
              </a:rPr>
              <a:t>”</a:t>
            </a:r>
            <a:endParaRPr lang="en-US" altLang="en-US" sz="4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2397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1774825" y="1700213"/>
            <a:ext cx="8713788" cy="44005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eaLnBrk="0" hangingPunct="0">
              <a:defRPr/>
            </a:pPr>
            <a:r>
              <a:rPr lang="en-US" sz="2400" dirty="0">
                <a:solidFill>
                  <a:srgbClr val="000000"/>
                </a:solidFill>
                <a:latin typeface="Arial Narrow" pitchFamily="34" charset="0"/>
                <a:cs typeface="Times New Roman" pitchFamily="18" charset="0"/>
              </a:rPr>
              <a:t>•</a:t>
            </a:r>
            <a:r>
              <a:rPr lang="en-US" sz="2400" b="1" dirty="0">
                <a:solidFill>
                  <a:srgbClr val="000000"/>
                </a:solidFill>
                <a:latin typeface="Arial Narrow" pitchFamily="34" charset="0"/>
                <a:cs typeface="Times New Roman" pitchFamily="18" charset="0"/>
              </a:rPr>
              <a:t> </a:t>
            </a:r>
            <a:r>
              <a:rPr lang="sr-Latn-CS" sz="2800" b="1" i="1" dirty="0">
                <a:solidFill>
                  <a:schemeClr val="tx1"/>
                </a:solidFill>
                <a:latin typeface="Times New Roman" pitchFamily="18" charset="0"/>
                <a:cs typeface="Times New Roman" pitchFamily="18" charset="0"/>
              </a:rPr>
              <a:t>A</a:t>
            </a:r>
            <a:r>
              <a:rPr lang="en-US" sz="2800" b="1" i="1" dirty="0" err="1">
                <a:solidFill>
                  <a:schemeClr val="tx1"/>
                </a:solidFill>
                <a:latin typeface="Times New Roman" pitchFamily="18" charset="0"/>
                <a:cs typeface="Times New Roman" pitchFamily="18" charset="0"/>
              </a:rPr>
              <a:t>larmna</a:t>
            </a:r>
            <a:r>
              <a:rPr lang="en-US" sz="2800" b="1" i="1" dirty="0">
                <a:solidFill>
                  <a:schemeClr val="tx1"/>
                </a:solidFill>
                <a:latin typeface="Times New Roman" pitchFamily="18" charset="0"/>
                <a:cs typeface="Times New Roman" pitchFamily="18" charset="0"/>
              </a:rPr>
              <a:t> </a:t>
            </a:r>
            <a:r>
              <a:rPr lang="en-US" sz="2800" b="1" i="1" dirty="0" err="1">
                <a:solidFill>
                  <a:schemeClr val="tx1"/>
                </a:solidFill>
                <a:latin typeface="Times New Roman" pitchFamily="18" charset="0"/>
                <a:cs typeface="Times New Roman" pitchFamily="18" charset="0"/>
              </a:rPr>
              <a:t>faza</a:t>
            </a:r>
            <a:r>
              <a:rPr lang="en-US" sz="2800" b="1" i="1" dirty="0">
                <a:solidFill>
                  <a:schemeClr val="tx1"/>
                </a:solidFill>
                <a:latin typeface="Times New Roman" pitchFamily="18" charset="0"/>
                <a:cs typeface="Times New Roman" pitchFamily="18" charset="0"/>
              </a:rPr>
              <a:t> </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početno</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razdoblje</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stresa</a:t>
            </a:r>
            <a:r>
              <a:rPr lang="en-US" sz="2800" dirty="0">
                <a:solidFill>
                  <a:srgbClr val="000000"/>
                </a:solidFill>
                <a:latin typeface="Times New Roman" pitchFamily="18" charset="0"/>
                <a:cs typeface="Times New Roman" pitchFamily="18" charset="0"/>
              </a:rPr>
              <a:t> t</a:t>
            </a:r>
            <a:r>
              <a:rPr lang="sr-Latn-CS" sz="2800" dirty="0">
                <a:solidFill>
                  <a:srgbClr val="000000"/>
                </a:solidFill>
                <a:latin typeface="Times New Roman" pitchFamily="18" charset="0"/>
                <a:cs typeface="Times New Roman" pitchFamily="18" charset="0"/>
              </a:rPr>
              <a:t>o</a:t>
            </a:r>
            <a:r>
              <a:rPr lang="en-US" sz="2800" dirty="0" err="1">
                <a:solidFill>
                  <a:srgbClr val="000000"/>
                </a:solidFill>
                <a:latin typeface="Times New Roman" pitchFamily="18" charset="0"/>
                <a:cs typeface="Times New Roman" pitchFamily="18" charset="0"/>
              </a:rPr>
              <a:t>kom</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kojeg</a:t>
            </a:r>
            <a:r>
              <a:rPr lang="en-US" sz="2800" dirty="0">
                <a:solidFill>
                  <a:srgbClr val="000000"/>
                </a:solidFill>
                <a:latin typeface="Times New Roman" pitchFamily="18" charset="0"/>
                <a:cs typeface="Times New Roman" pitchFamily="18" charset="0"/>
              </a:rPr>
              <a:t> se </a:t>
            </a:r>
            <a:r>
              <a:rPr lang="en-US" sz="2800" dirty="0" err="1">
                <a:solidFill>
                  <a:srgbClr val="000000"/>
                </a:solidFill>
                <a:latin typeface="Times New Roman" pitchFamily="18" charset="0"/>
                <a:cs typeface="Times New Roman" pitchFamily="18" charset="0"/>
              </a:rPr>
              <a:t>pokreću</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sve</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obrambene</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snage</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organizma</a:t>
            </a:r>
            <a:r>
              <a:rPr lang="sr-Latn-CS" sz="2800" dirty="0">
                <a:solidFill>
                  <a:srgbClr val="000000"/>
                </a:solidFill>
                <a:latin typeface="Times New Roman" pitchFamily="18" charset="0"/>
                <a:cs typeface="Times New Roman" pitchFamily="18" charset="0"/>
              </a:rPr>
              <a:t>.</a:t>
            </a:r>
          </a:p>
          <a:p>
            <a:pPr eaLnBrk="0" hangingPunct="0">
              <a:defRPr/>
            </a:pPr>
            <a:r>
              <a:rPr lang="en-US" sz="2800" dirty="0">
                <a:solidFill>
                  <a:srgbClr val="000000"/>
                </a:solidFill>
                <a:latin typeface="Times New Roman" pitchFamily="18" charset="0"/>
                <a:cs typeface="Times New Roman" pitchFamily="18" charset="0"/>
              </a:rPr>
              <a:t/>
            </a:r>
            <a:br>
              <a:rPr lang="en-US" sz="2800" dirty="0">
                <a:solidFill>
                  <a:srgbClr val="000000"/>
                </a:solidFill>
                <a:latin typeface="Times New Roman" pitchFamily="18" charset="0"/>
                <a:cs typeface="Times New Roman" pitchFamily="18" charset="0"/>
              </a:rPr>
            </a:br>
            <a:r>
              <a:rPr lang="en-US" sz="2800" dirty="0">
                <a:solidFill>
                  <a:srgbClr val="000000"/>
                </a:solidFill>
                <a:latin typeface="Times New Roman" pitchFamily="18" charset="0"/>
                <a:cs typeface="Times New Roman" pitchFamily="18" charset="0"/>
              </a:rPr>
              <a:t>• </a:t>
            </a:r>
            <a:r>
              <a:rPr lang="sr-Latn-CS" sz="2800" b="1" i="1" dirty="0">
                <a:solidFill>
                  <a:schemeClr val="tx1"/>
                </a:solidFill>
                <a:latin typeface="Times New Roman" pitchFamily="18" charset="0"/>
                <a:cs typeface="Times New Roman" pitchFamily="18" charset="0"/>
              </a:rPr>
              <a:t>F</a:t>
            </a:r>
            <a:r>
              <a:rPr lang="en-US" sz="2800" b="1" i="1" dirty="0" err="1">
                <a:solidFill>
                  <a:schemeClr val="tx1"/>
                </a:solidFill>
                <a:latin typeface="Times New Roman" pitchFamily="18" charset="0"/>
                <a:cs typeface="Times New Roman" pitchFamily="18" charset="0"/>
              </a:rPr>
              <a:t>aza</a:t>
            </a:r>
            <a:r>
              <a:rPr lang="en-US" sz="2800" b="1" i="1" dirty="0">
                <a:solidFill>
                  <a:schemeClr val="tx1"/>
                </a:solidFill>
                <a:latin typeface="Times New Roman" pitchFamily="18" charset="0"/>
                <a:cs typeface="Times New Roman" pitchFamily="18" charset="0"/>
              </a:rPr>
              <a:t> </a:t>
            </a:r>
            <a:r>
              <a:rPr lang="en-US" sz="2800" b="1" i="1" dirty="0" err="1">
                <a:solidFill>
                  <a:schemeClr val="tx1"/>
                </a:solidFill>
                <a:latin typeface="Times New Roman" pitchFamily="18" charset="0"/>
                <a:cs typeface="Times New Roman" pitchFamily="18" charset="0"/>
              </a:rPr>
              <a:t>otpora</a:t>
            </a:r>
            <a:r>
              <a:rPr lang="en-US" sz="2800" b="1" i="1" dirty="0">
                <a:solidFill>
                  <a:schemeClr val="tx1"/>
                </a:solidFill>
                <a:latin typeface="Times New Roman" pitchFamily="18" charset="0"/>
                <a:cs typeface="Times New Roman" pitchFamily="18" charset="0"/>
              </a:rPr>
              <a:t> </a:t>
            </a:r>
            <a:r>
              <a:rPr lang="en-US" sz="2800" dirty="0">
                <a:solidFill>
                  <a:srgbClr val="000000"/>
                </a:solidFill>
                <a:latin typeface="Times New Roman" pitchFamily="18" charset="0"/>
                <a:cs typeface="Times New Roman" pitchFamily="18" charset="0"/>
              </a:rPr>
              <a:t>– </a:t>
            </a:r>
            <a:r>
              <a:rPr lang="sr-Latn-CS" sz="2800" dirty="0">
                <a:solidFill>
                  <a:srgbClr val="000000"/>
                </a:solidFill>
                <a:latin typeface="Times New Roman" pitchFamily="18" charset="0"/>
                <a:cs typeface="Times New Roman" pitchFamily="18" charset="0"/>
              </a:rPr>
              <a:t>organizam se </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prilago</a:t>
            </a:r>
            <a:r>
              <a:rPr lang="sr-Latn-CS" sz="2800" dirty="0">
                <a:solidFill>
                  <a:srgbClr val="000000"/>
                </a:solidFill>
                <a:latin typeface="Times New Roman" pitchFamily="18" charset="0"/>
                <a:cs typeface="Times New Roman" pitchFamily="18" charset="0"/>
              </a:rPr>
              <a:t>đava </a:t>
            </a:r>
            <a:r>
              <a:rPr lang="en-US" sz="2800" dirty="0" err="1">
                <a:solidFill>
                  <a:srgbClr val="000000"/>
                </a:solidFill>
                <a:latin typeface="Times New Roman" pitchFamily="18" charset="0"/>
                <a:cs typeface="Times New Roman" pitchFamily="18" charset="0"/>
              </a:rPr>
              <a:t>na</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početni</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stres</a:t>
            </a:r>
            <a:r>
              <a:rPr lang="sr-Latn-CS" sz="2800" dirty="0">
                <a:solidFill>
                  <a:srgbClr val="000000"/>
                </a:solidFill>
                <a:latin typeface="Times New Roman" pitchFamily="18" charset="0"/>
                <a:cs typeface="Times New Roman" pitchFamily="18" charset="0"/>
              </a:rPr>
              <a:t>,</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koriste</a:t>
            </a:r>
            <a:r>
              <a:rPr lang="en-US" sz="2800" dirty="0">
                <a:solidFill>
                  <a:srgbClr val="000000"/>
                </a:solidFill>
                <a:latin typeface="Times New Roman" pitchFamily="18" charset="0"/>
                <a:cs typeface="Times New Roman" pitchFamily="18" charset="0"/>
              </a:rPr>
              <a:t> </a:t>
            </a:r>
            <a:r>
              <a:rPr lang="sr-Latn-CS" sz="2800" dirty="0">
                <a:solidFill>
                  <a:srgbClr val="000000"/>
                </a:solidFill>
                <a:latin typeface="Times New Roman" pitchFamily="18" charset="0"/>
                <a:cs typeface="Times New Roman" pitchFamily="18" charset="0"/>
              </a:rPr>
              <a:t>se </a:t>
            </a:r>
            <a:r>
              <a:rPr lang="en-US" sz="2800" dirty="0" err="1">
                <a:solidFill>
                  <a:srgbClr val="000000"/>
                </a:solidFill>
                <a:latin typeface="Times New Roman" pitchFamily="18" charset="0"/>
                <a:cs typeface="Times New Roman" pitchFamily="18" charset="0"/>
              </a:rPr>
              <a:t>sve</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rezerve</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telesne</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i</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duševne</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energije</a:t>
            </a:r>
            <a:r>
              <a:rPr lang="en-US" sz="2800" dirty="0">
                <a:solidFill>
                  <a:srgbClr val="000000"/>
                </a:solidFill>
                <a:latin typeface="Times New Roman" pitchFamily="18" charset="0"/>
                <a:cs typeface="Times New Roman" pitchFamily="18" charset="0"/>
              </a:rPr>
              <a:t> u </a:t>
            </a:r>
            <a:r>
              <a:rPr lang="en-US" sz="2800" dirty="0" err="1">
                <a:solidFill>
                  <a:srgbClr val="000000"/>
                </a:solidFill>
                <a:latin typeface="Times New Roman" pitchFamily="18" charset="0"/>
                <a:cs typeface="Times New Roman" pitchFamily="18" charset="0"/>
              </a:rPr>
              <a:t>pokušaju</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suočavanja</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sa</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stresom</a:t>
            </a:r>
            <a:r>
              <a:rPr lang="sr-Latn-CS" sz="2800" dirty="0">
                <a:solidFill>
                  <a:srgbClr val="000000"/>
                </a:solidFill>
                <a:latin typeface="Times New Roman" pitchFamily="18" charset="0"/>
                <a:cs typeface="Times New Roman" pitchFamily="18" charset="0"/>
              </a:rPr>
              <a:t>.</a:t>
            </a:r>
          </a:p>
          <a:p>
            <a:pPr eaLnBrk="0" hangingPunct="0">
              <a:defRPr/>
            </a:pPr>
            <a:r>
              <a:rPr lang="en-US" sz="2800" dirty="0">
                <a:solidFill>
                  <a:srgbClr val="000000"/>
                </a:solidFill>
                <a:latin typeface="Times New Roman" pitchFamily="18" charset="0"/>
                <a:cs typeface="Times New Roman" pitchFamily="18" charset="0"/>
              </a:rPr>
              <a:t> </a:t>
            </a:r>
            <a:br>
              <a:rPr lang="en-US" sz="2800" dirty="0">
                <a:solidFill>
                  <a:srgbClr val="000000"/>
                </a:solidFill>
                <a:latin typeface="Times New Roman" pitchFamily="18" charset="0"/>
                <a:cs typeface="Times New Roman" pitchFamily="18" charset="0"/>
              </a:rPr>
            </a:br>
            <a:r>
              <a:rPr lang="en-US" sz="2800" dirty="0">
                <a:solidFill>
                  <a:srgbClr val="000000"/>
                </a:solidFill>
                <a:latin typeface="Times New Roman" pitchFamily="18" charset="0"/>
                <a:cs typeface="Times New Roman" pitchFamily="18" charset="0"/>
              </a:rPr>
              <a:t>• </a:t>
            </a:r>
            <a:r>
              <a:rPr lang="sr-Latn-CS" sz="2800" b="1" i="1" dirty="0">
                <a:solidFill>
                  <a:srgbClr val="C00000"/>
                </a:solidFill>
                <a:latin typeface="Times New Roman" pitchFamily="18" charset="0"/>
                <a:cs typeface="Times New Roman" pitchFamily="18" charset="0"/>
              </a:rPr>
              <a:t>F</a:t>
            </a:r>
            <a:r>
              <a:rPr lang="en-US" sz="2800" b="1" i="1" dirty="0" err="1">
                <a:solidFill>
                  <a:srgbClr val="C00000"/>
                </a:solidFill>
                <a:latin typeface="Times New Roman" pitchFamily="18" charset="0"/>
                <a:cs typeface="Times New Roman" pitchFamily="18" charset="0"/>
              </a:rPr>
              <a:t>aza</a:t>
            </a:r>
            <a:r>
              <a:rPr lang="en-US" sz="2800" b="1" i="1" dirty="0">
                <a:solidFill>
                  <a:srgbClr val="C00000"/>
                </a:solidFill>
                <a:latin typeface="Times New Roman" pitchFamily="18" charset="0"/>
                <a:cs typeface="Times New Roman" pitchFamily="18" charset="0"/>
              </a:rPr>
              <a:t> </a:t>
            </a:r>
            <a:r>
              <a:rPr lang="en-US" sz="2800" b="1" i="1" dirty="0" err="1">
                <a:solidFill>
                  <a:srgbClr val="C00000"/>
                </a:solidFill>
                <a:latin typeface="Times New Roman" pitchFamily="18" charset="0"/>
                <a:cs typeface="Times New Roman" pitchFamily="18" charset="0"/>
              </a:rPr>
              <a:t>iscrpljenja</a:t>
            </a:r>
            <a:r>
              <a:rPr lang="en-US" sz="2800" b="1" i="1" dirty="0">
                <a:solidFill>
                  <a:srgbClr val="C00000"/>
                </a:solidFill>
                <a:latin typeface="Times New Roman" pitchFamily="18" charset="0"/>
                <a:cs typeface="Times New Roman" pitchFamily="18" charset="0"/>
              </a:rPr>
              <a:t> </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dolazi</a:t>
            </a:r>
            <a:r>
              <a:rPr lang="en-US" sz="2800" dirty="0">
                <a:solidFill>
                  <a:srgbClr val="000000"/>
                </a:solidFill>
                <a:latin typeface="Times New Roman" pitchFamily="18" charset="0"/>
                <a:cs typeface="Times New Roman" pitchFamily="18" charset="0"/>
              </a:rPr>
              <a:t> do </a:t>
            </a:r>
            <a:r>
              <a:rPr lang="en-US" sz="2800" dirty="0" err="1">
                <a:solidFill>
                  <a:srgbClr val="000000"/>
                </a:solidFill>
                <a:latin typeface="Times New Roman" pitchFamily="18" charset="0"/>
                <a:cs typeface="Times New Roman" pitchFamily="18" charset="0"/>
              </a:rPr>
              <a:t>iscrpljenosti</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organizma</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zbog</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dugotrajnog</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odupiranja</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stresu</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jer</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više</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nema</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preostalih</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mogućnosti</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daljnjeg</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odupiranja</a:t>
            </a:r>
            <a:r>
              <a:rPr lang="en-US" sz="2800" dirty="0">
                <a:solidFill>
                  <a:srgbClr val="000000"/>
                </a:solidFill>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53252" name="Rectangle 4"/>
          <p:cNvSpPr>
            <a:spLocks noChangeArrowheads="1"/>
          </p:cNvSpPr>
          <p:nvPr/>
        </p:nvSpPr>
        <p:spPr bwMode="auto">
          <a:xfrm>
            <a:off x="1774825" y="333376"/>
            <a:ext cx="86423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r-Latn-RS" altLang="en-US" sz="3200" b="1" dirty="0" smtClean="0">
                <a:solidFill>
                  <a:srgbClr val="C00000"/>
                </a:solidFill>
                <a:latin typeface="Times New Roman" panose="02020603050405020304" pitchFamily="18" charset="0"/>
                <a:cs typeface="Times New Roman" panose="02020603050405020304" pitchFamily="18" charset="0"/>
              </a:rPr>
              <a:t>Dugotrajna reakcija ili </a:t>
            </a:r>
            <a:r>
              <a:rPr lang="en-US" altLang="en-US" sz="3200" b="1" dirty="0" smtClean="0">
                <a:solidFill>
                  <a:srgbClr val="C00000"/>
                </a:solidFill>
                <a:latin typeface="Times New Roman" panose="02020603050405020304" pitchFamily="18" charset="0"/>
                <a:cs typeface="Times New Roman" panose="02020603050405020304" pitchFamily="18" charset="0"/>
              </a:rPr>
              <a:t>Op</a:t>
            </a:r>
            <a:r>
              <a:rPr lang="sr-Latn-CS" altLang="en-US" sz="3200" b="1" dirty="0">
                <a:solidFill>
                  <a:srgbClr val="C00000"/>
                </a:solidFill>
                <a:latin typeface="Times New Roman" panose="02020603050405020304" pitchFamily="18" charset="0"/>
                <a:cs typeface="Times New Roman" panose="02020603050405020304" pitchFamily="18" charset="0"/>
              </a:rPr>
              <a:t>šti</a:t>
            </a:r>
            <a:r>
              <a:rPr lang="en-US" altLang="en-US" sz="3200" b="1" dirty="0">
                <a:solidFill>
                  <a:srgbClr val="C00000"/>
                </a:solidFill>
                <a:latin typeface="Times New Roman" panose="02020603050405020304" pitchFamily="18" charset="0"/>
                <a:cs typeface="Times New Roman" panose="02020603050405020304" pitchFamily="18" charset="0"/>
              </a:rPr>
              <a:t> </a:t>
            </a:r>
            <a:r>
              <a:rPr lang="en-US" altLang="en-US" sz="3200" b="1" dirty="0" err="1">
                <a:solidFill>
                  <a:srgbClr val="C00000"/>
                </a:solidFill>
                <a:latin typeface="Times New Roman" panose="02020603050405020304" pitchFamily="18" charset="0"/>
                <a:cs typeface="Times New Roman" panose="02020603050405020304" pitchFamily="18" charset="0"/>
              </a:rPr>
              <a:t>adaptacijski</a:t>
            </a:r>
            <a:r>
              <a:rPr lang="en-US" altLang="en-US" sz="3200" b="1" dirty="0">
                <a:solidFill>
                  <a:srgbClr val="C00000"/>
                </a:solidFill>
                <a:latin typeface="Times New Roman" panose="02020603050405020304" pitchFamily="18" charset="0"/>
                <a:cs typeface="Times New Roman" panose="02020603050405020304" pitchFamily="18" charset="0"/>
              </a:rPr>
              <a:t> </a:t>
            </a:r>
            <a:r>
              <a:rPr lang="en-US" altLang="en-US" sz="3200" b="1" dirty="0" err="1">
                <a:solidFill>
                  <a:srgbClr val="C00000"/>
                </a:solidFill>
                <a:latin typeface="Times New Roman" panose="02020603050405020304" pitchFamily="18" charset="0"/>
                <a:cs typeface="Times New Roman" panose="02020603050405020304" pitchFamily="18" charset="0"/>
              </a:rPr>
              <a:t>sindrom</a:t>
            </a:r>
            <a:r>
              <a:rPr lang="sr-Latn-CS" altLang="en-US" sz="3200" b="1" dirty="0">
                <a:solidFill>
                  <a:srgbClr val="000000"/>
                </a:solidFill>
                <a:latin typeface="Times New Roman" panose="02020603050405020304" pitchFamily="18" charset="0"/>
                <a:cs typeface="Times New Roman" panose="02020603050405020304" pitchFamily="18" charset="0"/>
              </a:rPr>
              <a:t> </a:t>
            </a:r>
            <a:r>
              <a:rPr lang="sr-Latn-CS" altLang="en-US" sz="3200" dirty="0">
                <a:solidFill>
                  <a:srgbClr val="000000"/>
                </a:solidFill>
                <a:latin typeface="Times New Roman" panose="02020603050405020304" pitchFamily="18" charset="0"/>
                <a:cs typeface="Times New Roman" panose="02020603050405020304" pitchFamily="18" charset="0"/>
              </a:rPr>
              <a:t>se </a:t>
            </a:r>
            <a:r>
              <a:rPr lang="en-US" altLang="en-US" sz="3200" dirty="0" err="1">
                <a:solidFill>
                  <a:srgbClr val="000000"/>
                </a:solidFill>
                <a:latin typeface="Times New Roman" panose="02020603050405020304" pitchFamily="18" charset="0"/>
                <a:cs typeface="Times New Roman" panose="02020603050405020304" pitchFamily="18" charset="0"/>
              </a:rPr>
              <a:t>odvija</a:t>
            </a:r>
            <a:r>
              <a:rPr lang="en-US" altLang="en-US" sz="3200" dirty="0">
                <a:solidFill>
                  <a:srgbClr val="000000"/>
                </a:solidFill>
                <a:latin typeface="Times New Roman" panose="02020603050405020304" pitchFamily="18" charset="0"/>
                <a:cs typeface="Times New Roman" panose="02020603050405020304" pitchFamily="18" charset="0"/>
              </a:rPr>
              <a:t> u tri faze</a:t>
            </a:r>
            <a:r>
              <a:rPr lang="sr-Latn-CS" altLang="en-US" sz="3200" dirty="0">
                <a:solidFill>
                  <a:srgbClr val="000000"/>
                </a:solidFill>
                <a:latin typeface="Times New Roman" panose="02020603050405020304" pitchFamily="18" charset="0"/>
                <a:cs typeface="Times New Roman" panose="02020603050405020304" pitchFamily="18" charset="0"/>
              </a:rPr>
              <a:t> </a:t>
            </a:r>
            <a:r>
              <a:rPr lang="sr-Latn-CS" altLang="en-US" sz="3200" dirty="0">
                <a:solidFill>
                  <a:srgbClr val="C00000"/>
                </a:solidFill>
                <a:latin typeface="Times New Roman" panose="02020603050405020304" pitchFamily="18" charset="0"/>
                <a:cs typeface="Times New Roman" panose="02020603050405020304" pitchFamily="18" charset="0"/>
              </a:rPr>
              <a:t>“</a:t>
            </a:r>
            <a:r>
              <a:rPr lang="sr-Latn-CS" altLang="en-US" sz="3200" b="1" dirty="0">
                <a:solidFill>
                  <a:srgbClr val="C00000"/>
                </a:solidFill>
                <a:latin typeface="Times New Roman" panose="02020603050405020304" pitchFamily="18" charset="0"/>
                <a:cs typeface="Times New Roman" panose="02020603050405020304" pitchFamily="18" charset="0"/>
              </a:rPr>
              <a:t>Selyeva trijada”</a:t>
            </a:r>
            <a:endParaRPr lang="en-US"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9743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p:cNvSpPr>
          <p:nvPr/>
        </p:nvSpPr>
        <p:spPr>
          <a:xfrm>
            <a:off x="530943" y="1421479"/>
            <a:ext cx="11198942" cy="4291064"/>
          </a:xfrm>
          <a:prstGeom prst="rect">
            <a:avLst/>
          </a:prstGeom>
          <a:ln w="19050">
            <a:solidFill>
              <a:srgbClr val="C00000"/>
            </a:solidFill>
          </a:ln>
        </p:spPr>
        <p:style>
          <a:lnRef idx="2">
            <a:schemeClr val="accent2"/>
          </a:lnRef>
          <a:fillRef idx="1">
            <a:schemeClr val="lt1"/>
          </a:fillRef>
          <a:effectRef idx="0">
            <a:schemeClr val="accent2"/>
          </a:effectRef>
          <a:fontRef idx="minor">
            <a:schemeClr val="dk1"/>
          </a:fontRef>
        </p:style>
        <p:txBody>
          <a:bodyPr/>
          <a:lstStyle/>
          <a:p>
            <a:pPr marL="273050" indent="-273050" eaLnBrk="0" hangingPunct="0">
              <a:spcBef>
                <a:spcPct val="20000"/>
              </a:spcBef>
              <a:buClr>
                <a:srgbClr val="0BD0D9"/>
              </a:buClr>
              <a:buSzPct val="95000"/>
              <a:defRPr/>
            </a:pPr>
            <a:r>
              <a:rPr lang="sr-Latn-CS" sz="3200" dirty="0" smtClean="0">
                <a:solidFill>
                  <a:schemeClr val="tx1"/>
                </a:solidFill>
                <a:latin typeface="Times New Roman" pitchFamily="18" charset="0"/>
                <a:cs typeface="Times New Roman" pitchFamily="18" charset="0"/>
              </a:rPr>
              <a:t>Istovremeno </a:t>
            </a:r>
            <a:r>
              <a:rPr lang="sr-Latn-CS" sz="3200" dirty="0">
                <a:solidFill>
                  <a:schemeClr val="tx1"/>
                </a:solidFill>
                <a:latin typeface="Times New Roman" pitchFamily="18" charset="0"/>
                <a:cs typeface="Times New Roman" pitchFamily="18" charset="0"/>
              </a:rPr>
              <a:t>udruženo dejstvo većeg broja steresora brže </a:t>
            </a:r>
            <a:r>
              <a:rPr lang="sr-Latn-CS" sz="3200" dirty="0" smtClean="0">
                <a:solidFill>
                  <a:schemeClr val="tx1"/>
                </a:solidFill>
                <a:latin typeface="Times New Roman" pitchFamily="18" charset="0"/>
                <a:cs typeface="Times New Roman" pitchFamily="18" charset="0"/>
              </a:rPr>
              <a:t>iscrpljuje adaptivne </a:t>
            </a:r>
            <a:r>
              <a:rPr lang="sr-Latn-CS" sz="3200" dirty="0">
                <a:solidFill>
                  <a:schemeClr val="tx1"/>
                </a:solidFill>
                <a:latin typeface="Times New Roman" pitchFamily="18" charset="0"/>
                <a:cs typeface="Times New Roman" pitchFamily="18" charset="0"/>
              </a:rPr>
              <a:t>mehanizme i lakše dovodi  do štetnih posledica. </a:t>
            </a:r>
            <a:r>
              <a:rPr lang="sr-Latn-CS" sz="3200" dirty="0" smtClean="0">
                <a:solidFill>
                  <a:schemeClr val="tx1"/>
                </a:solidFill>
                <a:latin typeface="Times New Roman" pitchFamily="18" charset="0"/>
                <a:cs typeface="Times New Roman" pitchFamily="18" charset="0"/>
              </a:rPr>
              <a:t>Pojava</a:t>
            </a:r>
            <a:r>
              <a:rPr lang="sr-Latn-R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SARS-CoV-2 </a:t>
            </a:r>
            <a:r>
              <a:rPr lang="sr-Latn-RS" sz="3200" dirty="0" smtClean="0">
                <a:latin typeface="Times New Roman" panose="02020603050405020304" pitchFamily="18" charset="0"/>
                <a:cs typeface="Times New Roman" panose="02020603050405020304" pitchFamily="18" charset="0"/>
              </a:rPr>
              <a:t>virusa i njegovo širenje na globalnom nivou, zbog dejstva većeg broja stresora brže dovodi do iscrpljivanja adaptivnih mehanizama, tako da neizvesnost, strah, anksioznost povezani sa pandemijom pogoršavaju postojeće psihičke smetnje ali utiče da se psihičke smetnje javljaju i kod osoba koje ih do sada nisu imale. </a:t>
            </a:r>
            <a:endParaRPr lang="en-US"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71723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223" y="781515"/>
            <a:ext cx="11119449" cy="5078313"/>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sr-Latn-RS" sz="3600" dirty="0" smtClean="0">
                <a:latin typeface="Times New Roman" panose="02020603050405020304" pitchFamily="18" charset="0"/>
              </a:rPr>
              <a:t>Pojava </a:t>
            </a:r>
            <a:r>
              <a:rPr lang="en-US" sz="3600" dirty="0" smtClean="0">
                <a:latin typeface="Times New Roman" panose="02020603050405020304" pitchFamily="18" charset="0"/>
                <a:ea typeface="MinionPro-Regular"/>
              </a:rPr>
              <a:t>SARS-CoV-2</a:t>
            </a:r>
            <a:r>
              <a:rPr lang="sr-Latn-RS" sz="3600" dirty="0" smtClean="0">
                <a:latin typeface="Times New Roman" panose="02020603050405020304" pitchFamily="18" charset="0"/>
                <a:ea typeface="MinionPro-Regular"/>
              </a:rPr>
              <a:t> virusa i njegovo širenje na globalnom nivou je u početku stručnu i naučnu javnost usmerilo na istraživanje kliničkih manifestacija, prevencije i tretmana bolesti ali je vrlo brzo postalo jasno da će pored telesnih posledice ove pandemije biti brojne, dugotrajne i obuhvatiti šire područje, gde svakako spadaju i posledice koje se odnose na mentalno zdravlje kako samih pacijenata, tako i šire populacije i samih profesionalaca koji pružaju usluge obolelim od </a:t>
            </a:r>
            <a:r>
              <a:rPr lang="en-US" sz="3600" dirty="0">
                <a:latin typeface="Times New Roman" panose="02020603050405020304" pitchFamily="18" charset="0"/>
                <a:ea typeface="MinionPro-Regular"/>
              </a:rPr>
              <a:t>COVIDA-19</a:t>
            </a:r>
            <a:r>
              <a:rPr lang="sr-Latn-RS" sz="3600" dirty="0">
                <a:latin typeface="Times New Roman" panose="02020603050405020304" pitchFamily="18" charset="0"/>
                <a:ea typeface="MinionPro-Regular"/>
              </a:rPr>
              <a:t>.</a:t>
            </a:r>
            <a:endParaRPr lang="en-US" sz="3600" dirty="0"/>
          </a:p>
        </p:txBody>
      </p:sp>
    </p:spTree>
    <p:extLst>
      <p:ext uri="{BB962C8B-B14F-4D97-AF65-F5344CB8AC3E}">
        <p14:creationId xmlns:p14="http://schemas.microsoft.com/office/powerpoint/2010/main" val="709295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4825" y="2492375"/>
            <a:ext cx="8713788" cy="1385888"/>
          </a:xfrm>
          <a:prstGeom prst="rect">
            <a:avLst/>
          </a:prstGeom>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sr-Latn-CS" sz="2800" b="1" i="1" dirty="0">
                <a:solidFill>
                  <a:srgbClr val="C00000"/>
                </a:solidFill>
                <a:latin typeface="Times New Roman" pitchFamily="18" charset="0"/>
                <a:cs typeface="Times New Roman" pitchFamily="18" charset="0"/>
              </a:rPr>
              <a:t>Uzročnici hronični stres </a:t>
            </a:r>
            <a:r>
              <a:rPr lang="sr-Latn-CS" sz="2800" dirty="0">
                <a:latin typeface="Times New Roman" pitchFamily="18" charset="0"/>
                <a:cs typeface="Times New Roman" pitchFamily="18" charset="0"/>
              </a:rPr>
              <a:t>ili</a:t>
            </a:r>
            <a:r>
              <a:rPr lang="sr-Latn-CS" sz="2800" dirty="0">
                <a:effectLst>
                  <a:outerShdw blurRad="38100" dist="38100" dir="2700000" algn="tl">
                    <a:srgbClr val="000000">
                      <a:alpha val="43137"/>
                    </a:srgbClr>
                  </a:outerShdw>
                </a:effectLst>
                <a:latin typeface="Times New Roman" pitchFamily="18" charset="0"/>
                <a:cs typeface="Times New Roman" pitchFamily="18" charset="0"/>
              </a:rPr>
              <a:t> </a:t>
            </a:r>
            <a:r>
              <a:rPr lang="sr-Latn-CS" sz="2800" b="1" i="1" dirty="0">
                <a:solidFill>
                  <a:srgbClr val="C00000"/>
                </a:solidFill>
                <a:latin typeface="Times New Roman" pitchFamily="18" charset="0"/>
                <a:cs typeface="Times New Roman" pitchFamily="18" charset="0"/>
              </a:rPr>
              <a:t>ponavljane stresne situacije</a:t>
            </a:r>
            <a:r>
              <a:rPr lang="sr-Latn-CS" sz="2800" i="1" dirty="0">
                <a:solidFill>
                  <a:srgbClr val="C00000"/>
                </a:solidFill>
                <a:latin typeface="Times New Roman" pitchFamily="18" charset="0"/>
                <a:cs typeface="Times New Roman" pitchFamily="18" charset="0"/>
              </a:rPr>
              <a:t> </a:t>
            </a:r>
            <a:r>
              <a:rPr lang="sr-Latn-CS" sz="2800" dirty="0">
                <a:latin typeface="Times New Roman" pitchFamily="18" charset="0"/>
                <a:cs typeface="Times New Roman" pitchFamily="18" charset="0"/>
              </a:rPr>
              <a:t>su doboko ugrađene u naš  svakodnevni život ali pored njih postoje i brojni individualni faktori stresa. </a:t>
            </a:r>
            <a:endParaRPr lang="en-US" sz="2800" dirty="0">
              <a:latin typeface="Arial" pitchFamily="34" charset="0"/>
            </a:endParaRPr>
          </a:p>
        </p:txBody>
      </p:sp>
    </p:spTree>
    <p:extLst>
      <p:ext uri="{BB962C8B-B14F-4D97-AF65-F5344CB8AC3E}">
        <p14:creationId xmlns:p14="http://schemas.microsoft.com/office/powerpoint/2010/main" val="3696110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ChangeArrowheads="1"/>
          </p:cNvSpPr>
          <p:nvPr/>
        </p:nvSpPr>
        <p:spPr bwMode="auto">
          <a:xfrm>
            <a:off x="4367213" y="1484313"/>
            <a:ext cx="38782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b="1" i="1">
                <a:latin typeface="Times New Roman" panose="02020603050405020304" pitchFamily="18" charset="0"/>
                <a:cs typeface="Times New Roman" panose="02020603050405020304" pitchFamily="18" charset="0"/>
              </a:rPr>
              <a:t>UZROCI  </a:t>
            </a:r>
            <a:r>
              <a:rPr lang="sr-Latn-CS" altLang="en-US" sz="3600" b="1" i="1">
                <a:latin typeface="Times New Roman" panose="02020603050405020304" pitchFamily="18" charset="0"/>
                <a:cs typeface="Times New Roman" panose="02020603050405020304" pitchFamily="18" charset="0"/>
              </a:rPr>
              <a:t>STRESA</a:t>
            </a:r>
            <a:endParaRPr lang="en-US" altLang="en-US" sz="3600" b="1" i="1">
              <a:latin typeface="Times New Roman" panose="02020603050405020304" pitchFamily="18" charset="0"/>
              <a:cs typeface="Times New Roman" panose="02020603050405020304" pitchFamily="18" charset="0"/>
            </a:endParaRPr>
          </a:p>
        </p:txBody>
      </p:sp>
      <p:sp>
        <p:nvSpPr>
          <p:cNvPr id="35843" name="Rectangle 5"/>
          <p:cNvSpPr>
            <a:spLocks noChangeArrowheads="1"/>
          </p:cNvSpPr>
          <p:nvPr/>
        </p:nvSpPr>
        <p:spPr bwMode="auto">
          <a:xfrm>
            <a:off x="2351089" y="2997200"/>
            <a:ext cx="7489825" cy="175418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marL="571500" indent="-571500">
              <a:lnSpc>
                <a:spcPct val="150000"/>
              </a:lnSpc>
              <a:buFont typeface="Arial" panose="020B0604020202020204" pitchFamily="34" charset="0"/>
              <a:buChar char="•"/>
              <a:defRPr/>
            </a:pPr>
            <a:r>
              <a:rPr lang="en-US" sz="3600" dirty="0" err="1">
                <a:latin typeface="Times New Roman" pitchFamily="18" charset="0"/>
                <a:cs typeface="Times New Roman" pitchFamily="18" charset="0"/>
              </a:rPr>
              <a:t>zavise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od</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ličnosti</a:t>
            </a:r>
            <a:endParaRPr lang="en-US" sz="3600" dirty="0">
              <a:latin typeface="Times New Roman" pitchFamily="18" charset="0"/>
              <a:cs typeface="Times New Roman" pitchFamily="18" charset="0"/>
            </a:endParaRPr>
          </a:p>
          <a:p>
            <a:pPr marL="571500" indent="-571500">
              <a:lnSpc>
                <a:spcPct val="150000"/>
              </a:lnSpc>
              <a:buFont typeface="Arial" panose="020B0604020202020204" pitchFamily="34" charset="0"/>
              <a:buChar char="•"/>
              <a:defRPr/>
            </a:pPr>
            <a:r>
              <a:rPr lang="en-US" sz="3600" dirty="0" err="1">
                <a:latin typeface="Times New Roman" pitchFamily="18" charset="0"/>
                <a:cs typeface="Times New Roman" pitchFamily="18" charset="0"/>
              </a:rPr>
              <a:t>zavise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od</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spoljašnje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sredine</a:t>
            </a:r>
            <a:r>
              <a:rPr lang="en-US" sz="3600" dirty="0">
                <a:latin typeface="Times New Roman" pitchFamily="18" charset="0"/>
                <a:cs typeface="Times New Roman" pitchFamily="18" charset="0"/>
              </a:rPr>
              <a:t> </a:t>
            </a:r>
          </a:p>
        </p:txBody>
      </p:sp>
    </p:spTree>
    <p:extLst>
      <p:ext uri="{BB962C8B-B14F-4D97-AF65-F5344CB8AC3E}">
        <p14:creationId xmlns:p14="http://schemas.microsoft.com/office/powerpoint/2010/main" val="2627976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ChangeArrowheads="1"/>
          </p:cNvSpPr>
          <p:nvPr/>
        </p:nvSpPr>
        <p:spPr bwMode="auto">
          <a:xfrm>
            <a:off x="2855913" y="765175"/>
            <a:ext cx="658336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en-US" sz="3000" b="1" i="1">
                <a:latin typeface="Times New Roman" panose="02020603050405020304" pitchFamily="18" charset="0"/>
                <a:cs typeface="Times New Roman" panose="02020603050405020304" pitchFamily="18" charset="0"/>
              </a:rPr>
              <a:t>UZROCI KOJI ZAVISE OD LIČNOSTI</a:t>
            </a:r>
            <a:endParaRPr lang="en-US" altLang="en-US" sz="3000" b="1" i="1">
              <a:latin typeface="Times New Roman" panose="02020603050405020304" pitchFamily="18" charset="0"/>
              <a:cs typeface="Times New Roman" panose="02020603050405020304" pitchFamily="18" charset="0"/>
            </a:endParaRPr>
          </a:p>
        </p:txBody>
      </p:sp>
      <p:sp>
        <p:nvSpPr>
          <p:cNvPr id="36867" name="Rectangle 5"/>
          <p:cNvSpPr>
            <a:spLocks noChangeArrowheads="1"/>
          </p:cNvSpPr>
          <p:nvPr/>
        </p:nvSpPr>
        <p:spPr bwMode="auto">
          <a:xfrm>
            <a:off x="1997947" y="2070818"/>
            <a:ext cx="8497887" cy="3324225"/>
          </a:xfrm>
          <a:prstGeom prst="rect">
            <a:avLst/>
          </a:prstGeom>
          <a:ln w="19050">
            <a:solidFill>
              <a:srgbClr val="C00000"/>
            </a:solidFill>
            <a:headEnd/>
            <a:tailEnd/>
          </a:ln>
        </p:spPr>
        <p:style>
          <a:lnRef idx="2">
            <a:schemeClr val="accent1"/>
          </a:lnRef>
          <a:fillRef idx="1">
            <a:schemeClr val="lt1"/>
          </a:fillRef>
          <a:effectRef idx="0">
            <a:schemeClr val="accent1"/>
          </a:effectRef>
          <a:fontRef idx="minor">
            <a:schemeClr val="dk1"/>
          </a:fontRef>
        </p:style>
        <p:txBody>
          <a:bodyPr>
            <a:spAutoFit/>
          </a:bodyPr>
          <a:lstStyle/>
          <a:p>
            <a:pPr>
              <a:buFont typeface="Arial" pitchFamily="34" charset="0"/>
              <a:buChar char="•"/>
              <a:defRPr/>
            </a:pPr>
            <a:r>
              <a:rPr lang="sr-Latn-CS" sz="2400" dirty="0">
                <a:latin typeface="Arial Narrow" pitchFamily="34" charset="0"/>
              </a:rPr>
              <a:t> </a:t>
            </a:r>
            <a:r>
              <a:rPr lang="en-US" sz="3000" dirty="0" err="1">
                <a:latin typeface="Times New Roman" pitchFamily="18" charset="0"/>
                <a:cs typeface="Times New Roman" pitchFamily="18" charset="0"/>
              </a:rPr>
              <a:t>nerealna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očekivanja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od</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posla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od</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sebe</a:t>
            </a:r>
            <a:endParaRPr lang="en-US" sz="3000" dirty="0">
              <a:latin typeface="Times New Roman" pitchFamily="18" charset="0"/>
              <a:cs typeface="Times New Roman" pitchFamily="18" charset="0"/>
            </a:endParaRPr>
          </a:p>
          <a:p>
            <a:pPr>
              <a:buFont typeface="Arial" pitchFamily="34" charset="0"/>
              <a:buChar char="•"/>
              <a:defRPr/>
            </a:pPr>
            <a:r>
              <a:rPr lang="sr-Latn-C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preterana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identifikacija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ljudima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kojima</a:t>
            </a:r>
            <a:r>
              <a:rPr lang="en-US" sz="3000" dirty="0">
                <a:latin typeface="Times New Roman" pitchFamily="18" charset="0"/>
                <a:cs typeface="Times New Roman" pitchFamily="18" charset="0"/>
              </a:rPr>
              <a:t> se </a:t>
            </a:r>
            <a:r>
              <a:rPr lang="en-US" sz="3000" dirty="0" err="1">
                <a:latin typeface="Times New Roman" pitchFamily="18" charset="0"/>
                <a:cs typeface="Times New Roman" pitchFamily="18" charset="0"/>
              </a:rPr>
              <a:t>pomaže</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njihovim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problemima</a:t>
            </a:r>
            <a:endParaRPr lang="en-US" sz="3000" dirty="0">
              <a:latin typeface="Times New Roman" pitchFamily="18" charset="0"/>
              <a:cs typeface="Times New Roman" pitchFamily="18" charset="0"/>
            </a:endParaRPr>
          </a:p>
          <a:p>
            <a:pPr>
              <a:buFont typeface="Arial" pitchFamily="34" charset="0"/>
              <a:buChar char="•"/>
              <a:defRPr/>
            </a:pPr>
            <a:r>
              <a:rPr lang="sr-Latn-C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potreba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za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stalnom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potpunom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kontrolon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situacije</a:t>
            </a:r>
            <a:r>
              <a:rPr lang="en-US" sz="3000" dirty="0">
                <a:latin typeface="Times New Roman" pitchFamily="18" charset="0"/>
                <a:cs typeface="Times New Roman" pitchFamily="18" charset="0"/>
              </a:rPr>
              <a:t> </a:t>
            </a:r>
          </a:p>
          <a:p>
            <a:pPr>
              <a:buFont typeface="Arial" pitchFamily="34" charset="0"/>
              <a:buChar char="•"/>
              <a:defRPr/>
            </a:pPr>
            <a:r>
              <a:rPr lang="sr-Latn-C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perfekcionizam</a:t>
            </a:r>
            <a:endParaRPr lang="en-US" sz="3000" dirty="0">
              <a:latin typeface="Times New Roman" pitchFamily="18" charset="0"/>
              <a:cs typeface="Times New Roman" pitchFamily="18" charset="0"/>
            </a:endParaRPr>
          </a:p>
          <a:p>
            <a:pPr>
              <a:buFont typeface="Arial" pitchFamily="34" charset="0"/>
              <a:buChar char="•"/>
              <a:defRPr/>
            </a:pPr>
            <a:r>
              <a:rPr lang="sr-Latn-C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preterana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vezanost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za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posao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osećaj</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da</a:t>
            </a:r>
            <a:r>
              <a:rPr lang="en-US" sz="3000" dirty="0">
                <a:latin typeface="Times New Roman" pitchFamily="18" charset="0"/>
                <a:cs typeface="Times New Roman" pitchFamily="18" charset="0"/>
              </a:rPr>
              <a:t> mi </a:t>
            </a:r>
            <a:r>
              <a:rPr lang="en-US" sz="3000" dirty="0" err="1">
                <a:latin typeface="Times New Roman" pitchFamily="18" charset="0"/>
                <a:cs typeface="Times New Roman" pitchFamily="18" charset="0"/>
              </a:rPr>
              <a:t>snosimo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svu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odgovornost</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5382110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89138" y="642938"/>
            <a:ext cx="8229600" cy="1143000"/>
          </a:xfrm>
        </p:spPr>
        <p:txBody>
          <a:bodyPr/>
          <a:lstStyle/>
          <a:p>
            <a:pPr>
              <a:defRPr/>
            </a:pPr>
            <a:r>
              <a:rPr lang="en-US" sz="3200"/>
              <a:t/>
            </a:r>
            <a:br>
              <a:rPr lang="en-US" sz="3200"/>
            </a:br>
            <a:endParaRPr lang="en-US" sz="3200"/>
          </a:p>
        </p:txBody>
      </p:sp>
      <p:sp>
        <p:nvSpPr>
          <p:cNvPr id="37891" name="Rectangle 3"/>
          <p:cNvSpPr>
            <a:spLocks noChangeArrowheads="1"/>
          </p:cNvSpPr>
          <p:nvPr/>
        </p:nvSpPr>
        <p:spPr bwMode="auto">
          <a:xfrm>
            <a:off x="1431985" y="2097269"/>
            <a:ext cx="9466682" cy="3786187"/>
          </a:xfrm>
          <a:prstGeom prst="rect">
            <a:avLst/>
          </a:prstGeom>
          <a:ln w="19050">
            <a:solidFill>
              <a:srgbClr val="C00000"/>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buFont typeface="Arial" pitchFamily="34" charset="0"/>
              <a:buChar char="•"/>
              <a:defRPr/>
            </a:pPr>
            <a:r>
              <a:rPr lang="en-US" sz="2400" dirty="0">
                <a:latin typeface="Arial Narrow" pitchFamily="34" charset="0"/>
              </a:rPr>
              <a:t> </a:t>
            </a:r>
            <a:r>
              <a:rPr lang="en-US" sz="3000" dirty="0" err="1">
                <a:latin typeface="Times New Roman" pitchFamily="18" charset="0"/>
                <a:cs typeface="Times New Roman" pitchFamily="18" charset="0"/>
              </a:rPr>
              <a:t>nepopuštanje</a:t>
            </a:r>
            <a:r>
              <a:rPr lang="en-US" sz="3000" dirty="0">
                <a:latin typeface="Times New Roman" pitchFamily="18" charset="0"/>
                <a:cs typeface="Times New Roman" pitchFamily="18" charset="0"/>
              </a:rPr>
              <a:t>, ne </a:t>
            </a:r>
            <a:r>
              <a:rPr lang="en-US" sz="3000" dirty="0" err="1">
                <a:latin typeface="Times New Roman" pitchFamily="18" charset="0"/>
                <a:cs typeface="Times New Roman" pitchFamily="18" charset="0"/>
              </a:rPr>
              <a:t>delegiranje</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posla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drugima</a:t>
            </a:r>
            <a:r>
              <a:rPr lang="en-US" sz="3000" dirty="0">
                <a:latin typeface="Times New Roman" pitchFamily="18" charset="0"/>
                <a:cs typeface="Times New Roman" pitchFamily="18" charset="0"/>
              </a:rPr>
              <a:t> </a:t>
            </a:r>
          </a:p>
          <a:p>
            <a:pPr>
              <a:buFont typeface="Arial" pitchFamily="34" charset="0"/>
              <a:buChar char="•"/>
              <a:defRPr/>
            </a:pP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preterana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upornost</a:t>
            </a:r>
            <a:r>
              <a:rPr lang="sr-Latn-CS" sz="3000" dirty="0">
                <a:latin typeface="Times New Roman" pitchFamily="18" charset="0"/>
                <a:cs typeface="Times New Roman" pitchFamily="18" charset="0"/>
              </a:rPr>
              <a:t> 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rigidnost</a:t>
            </a:r>
            <a:r>
              <a:rPr lang="en-US" sz="3000" dirty="0">
                <a:latin typeface="Times New Roman" pitchFamily="18" charset="0"/>
                <a:cs typeface="Times New Roman" pitchFamily="18" charset="0"/>
              </a:rPr>
              <a:t> u </a:t>
            </a:r>
            <a:r>
              <a:rPr lang="en-US" sz="3000" dirty="0" err="1">
                <a:latin typeface="Times New Roman" pitchFamily="18" charset="0"/>
                <a:cs typeface="Times New Roman" pitchFamily="18" charset="0"/>
              </a:rPr>
              <a:t>postizanju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bilo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kog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cilja</a:t>
            </a:r>
            <a:r>
              <a:rPr lang="sr-Latn-C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bilo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koju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cenu</a:t>
            </a:r>
            <a:r>
              <a:rPr lang="en-US" sz="3000" dirty="0">
                <a:latin typeface="Times New Roman" pitchFamily="18" charset="0"/>
                <a:cs typeface="Times New Roman" pitchFamily="18" charset="0"/>
              </a:rPr>
              <a:t>  </a:t>
            </a:r>
          </a:p>
          <a:p>
            <a:pPr>
              <a:buFont typeface="Arial" pitchFamily="34" charset="0"/>
              <a:buChar char="•"/>
              <a:defRPr/>
            </a:pPr>
            <a:r>
              <a:rPr lang="sr-Latn-C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neadekvatno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korišćenje</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radnog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vremena</a:t>
            </a:r>
            <a:r>
              <a:rPr lang="sr-Latn-CS" sz="3000" dirty="0">
                <a:latin typeface="Times New Roman" pitchFamily="18" charset="0"/>
                <a:cs typeface="Times New Roman" pitchFamily="18" charset="0"/>
              </a:rPr>
              <a:t> </a:t>
            </a:r>
            <a:r>
              <a:rPr lang="en-US" sz="3000" dirty="0">
                <a:latin typeface="Times New Roman" pitchFamily="18" charset="0"/>
                <a:cs typeface="Times New Roman" pitchFamily="18" charset="0"/>
              </a:rPr>
              <a:t> </a:t>
            </a:r>
          </a:p>
          <a:p>
            <a:pPr>
              <a:buFont typeface="Arial" pitchFamily="34" charset="0"/>
              <a:buChar char="•"/>
              <a:defRPr/>
            </a:pPr>
            <a:r>
              <a:rPr lang="sr-Latn-C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pomanjkanje</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prioriteta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sve</a:t>
            </a:r>
            <a:r>
              <a:rPr lang="en-US" sz="3000" dirty="0">
                <a:latin typeface="Times New Roman" pitchFamily="18" charset="0"/>
                <a:cs typeface="Times New Roman" pitchFamily="18" charset="0"/>
              </a:rPr>
              <a:t> je </a:t>
            </a:r>
            <a:r>
              <a:rPr lang="en-US" sz="3000" dirty="0" err="1">
                <a:latin typeface="Times New Roman" pitchFamily="18" charset="0"/>
                <a:cs typeface="Times New Roman" pitchFamily="18" charset="0"/>
              </a:rPr>
              <a:t>podjednako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važno</a:t>
            </a:r>
            <a:r>
              <a:rPr lang="en-US" sz="3000" dirty="0">
                <a:latin typeface="Times New Roman" pitchFamily="18" charset="0"/>
                <a:cs typeface="Times New Roman" pitchFamily="18" charset="0"/>
              </a:rPr>
              <a:t> </a:t>
            </a:r>
            <a:endParaRPr lang="sr-Latn-CS" sz="3000" dirty="0">
              <a:latin typeface="Times New Roman" pitchFamily="18" charset="0"/>
              <a:cs typeface="Times New Roman" pitchFamily="18" charset="0"/>
            </a:endParaRPr>
          </a:p>
          <a:p>
            <a:pPr>
              <a:buFont typeface="Arial" pitchFamily="34" charset="0"/>
              <a:buChar char="•"/>
              <a:defRPr/>
            </a:pPr>
            <a:r>
              <a:rPr lang="sr-Latn-C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ni</a:t>
            </a:r>
            <a:r>
              <a:rPr lang="sr-Latn-CS" sz="3000" dirty="0">
                <a:latin typeface="Times New Roman" pitchFamily="18" charset="0"/>
                <a:cs typeface="Times New Roman" pitchFamily="18" charset="0"/>
              </a:rPr>
              <a:t>zak nivo</a:t>
            </a:r>
            <a:r>
              <a:rPr lang="en-US" sz="3000" dirty="0">
                <a:latin typeface="Times New Roman" pitchFamily="18" charset="0"/>
                <a:cs typeface="Times New Roman" pitchFamily="18" charset="0"/>
              </a:rPr>
              <a:t> </a:t>
            </a:r>
            <a:r>
              <a:rPr lang="sr-Latn-CS" sz="3000" dirty="0">
                <a:latin typeface="Times New Roman" pitchFamily="18" charset="0"/>
                <a:cs typeface="Times New Roman" pitchFamily="18" charset="0"/>
              </a:rPr>
              <a:t>samopoštovanja i </a:t>
            </a:r>
            <a:r>
              <a:rPr lang="en-US" sz="3000" dirty="0" err="1">
                <a:latin typeface="Times New Roman" pitchFamily="18" charset="0"/>
                <a:cs typeface="Times New Roman" pitchFamily="18" charset="0"/>
              </a:rPr>
              <a:t>samopouzdanja</a:t>
            </a:r>
            <a:endParaRPr lang="en-US" sz="3000" dirty="0">
              <a:latin typeface="Times New Roman" pitchFamily="18" charset="0"/>
              <a:cs typeface="Times New Roman" pitchFamily="18" charset="0"/>
            </a:endParaRPr>
          </a:p>
          <a:p>
            <a:pPr>
              <a:buFont typeface="Arial" pitchFamily="34" charset="0"/>
              <a:buChar char="•"/>
              <a:defRPr/>
            </a:pPr>
            <a:r>
              <a:rPr lang="sr-Latn-C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identifikacija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poslom</a:t>
            </a:r>
            <a:r>
              <a:rPr lang="en-US" sz="3000" dirty="0">
                <a:latin typeface="Times New Roman" pitchFamily="18" charset="0"/>
                <a:cs typeface="Times New Roman" pitchFamily="18" charset="0"/>
              </a:rPr>
              <a:t> u </a:t>
            </a:r>
            <a:r>
              <a:rPr lang="en-US" sz="3000" dirty="0" err="1">
                <a:latin typeface="Times New Roman" pitchFamily="18" charset="0"/>
                <a:cs typeface="Times New Roman" pitchFamily="18" charset="0"/>
              </a:rPr>
              <a:t>tolikoj</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meri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da</a:t>
            </a:r>
            <a:r>
              <a:rPr lang="en-US" sz="3000" dirty="0">
                <a:latin typeface="Times New Roman" pitchFamily="18" charset="0"/>
                <a:cs typeface="Times New Roman" pitchFamily="18" charset="0"/>
              </a:rPr>
              <a:t> ON </a:t>
            </a:r>
            <a:r>
              <a:rPr lang="en-US" sz="3000" dirty="0" err="1">
                <a:latin typeface="Times New Roman" pitchFamily="18" charset="0"/>
                <a:cs typeface="Times New Roman" pitchFamily="18" charset="0"/>
              </a:rPr>
              <a:t>postaje</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jedini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smisao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sadržaj</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života</a:t>
            </a:r>
            <a:endParaRPr lang="sr-Latn-CS" sz="3000" dirty="0">
              <a:latin typeface="Times New Roman" pitchFamily="18" charset="0"/>
              <a:cs typeface="Times New Roman" pitchFamily="18" charset="0"/>
            </a:endParaRPr>
          </a:p>
        </p:txBody>
      </p:sp>
      <p:sp>
        <p:nvSpPr>
          <p:cNvPr id="45060" name="Rectangle 3"/>
          <p:cNvSpPr>
            <a:spLocks noChangeArrowheads="1"/>
          </p:cNvSpPr>
          <p:nvPr/>
        </p:nvSpPr>
        <p:spPr bwMode="auto">
          <a:xfrm>
            <a:off x="3000375" y="1052514"/>
            <a:ext cx="65849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en-US" sz="3000" b="1" i="1">
                <a:latin typeface="Times New Roman" panose="02020603050405020304" pitchFamily="18" charset="0"/>
                <a:cs typeface="Times New Roman" panose="02020603050405020304" pitchFamily="18" charset="0"/>
              </a:rPr>
              <a:t>UZROCI KOJI ZAVISE OD LIČNOSTI</a:t>
            </a:r>
            <a:endParaRPr lang="en-US" altLang="en-US" sz="3000" b="1" i="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31096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9288" y="1484313"/>
            <a:ext cx="4032250" cy="2246312"/>
          </a:xfrm>
          <a:prstGeom prst="rect">
            <a:avLst/>
          </a:prstGeom>
        </p:spPr>
        <p:style>
          <a:lnRef idx="2">
            <a:schemeClr val="accent4"/>
          </a:lnRef>
          <a:fillRef idx="1001">
            <a:schemeClr val="lt2"/>
          </a:fillRef>
          <a:effectRef idx="0">
            <a:schemeClr val="accent4"/>
          </a:effectRef>
          <a:fontRef idx="minor">
            <a:schemeClr val="dk1"/>
          </a:fontRef>
        </p:style>
        <p:txBody>
          <a:bodyPr>
            <a:spAutoFit/>
          </a:bodyPr>
          <a:lstStyle/>
          <a:p>
            <a:pPr>
              <a:defRPr/>
            </a:pPr>
            <a:r>
              <a:rPr lang="en-US" sz="2000" b="1" dirty="0" err="1">
                <a:latin typeface="Times New Roman" pitchFamily="18" charset="0"/>
                <a:cs typeface="Times New Roman" pitchFamily="18" charset="0"/>
              </a:rPr>
              <a:t>Ponašanje</a:t>
            </a:r>
            <a:endParaRPr lang="en-US" sz="2000" b="1" dirty="0">
              <a:latin typeface="Times New Roman" pitchFamily="18" charset="0"/>
              <a:cs typeface="Times New Roman" pitchFamily="18" charset="0"/>
            </a:endParaRPr>
          </a:p>
          <a:p>
            <a:pPr>
              <a:defRPr/>
            </a:pP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poremećaji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spavanja</a:t>
            </a:r>
            <a:endParaRPr lang="sr-Latn-CS" sz="2000" dirty="0">
              <a:latin typeface="Times New Roman" pitchFamily="18" charset="0"/>
              <a:cs typeface="Times New Roman" pitchFamily="18" charset="0"/>
            </a:endParaRPr>
          </a:p>
          <a:p>
            <a:pPr>
              <a:defRPr/>
            </a:pPr>
            <a:r>
              <a:rPr lang="en-US" sz="2000" dirty="0">
                <a:latin typeface="Times New Roman" pitchFamily="18" charset="0"/>
                <a:cs typeface="Times New Roman" pitchFamily="18" charset="0"/>
              </a:rPr>
              <a:t>•</a:t>
            </a:r>
            <a:r>
              <a:rPr lang="sr-Latn-CS" sz="2000" dirty="0">
                <a:latin typeface="Times New Roman" pitchFamily="18" charset="0"/>
                <a:cs typeface="Times New Roman" pitchFamily="18" charset="0"/>
              </a:rPr>
              <a:t>pušenje</a:t>
            </a:r>
            <a:endParaRPr lang="en-US" sz="2000" dirty="0">
              <a:latin typeface="Times New Roman" pitchFamily="18" charset="0"/>
              <a:cs typeface="Times New Roman" pitchFamily="18" charset="0"/>
            </a:endParaRPr>
          </a:p>
          <a:p>
            <a:pPr>
              <a:defRPr/>
            </a:pP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korištenje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alkohola</a:t>
            </a:r>
            <a:r>
              <a:rPr lang="sr-Latn-CS" sz="2000" dirty="0">
                <a:latin typeface="Times New Roman" pitchFamily="18" charset="0"/>
                <a:cs typeface="Times New Roman" pitchFamily="18" charset="0"/>
              </a:rPr>
              <a:t>, medikamenata i </a:t>
            </a:r>
            <a:r>
              <a:rPr lang="en-US" sz="2000" dirty="0" err="1">
                <a:latin typeface="Times New Roman" pitchFamily="18" charset="0"/>
                <a:cs typeface="Times New Roman" pitchFamily="18" charset="0"/>
              </a:rPr>
              <a:t>droga</a:t>
            </a:r>
            <a:endParaRPr lang="sr-Latn-CS" sz="2000" dirty="0">
              <a:latin typeface="Times New Roman" pitchFamily="18" charset="0"/>
              <a:cs typeface="Times New Roman" pitchFamily="18" charset="0"/>
            </a:endParaRPr>
          </a:p>
          <a:p>
            <a:pPr>
              <a:defRPr/>
            </a:pPr>
            <a:r>
              <a:rPr lang="en-US" sz="2000" dirty="0">
                <a:latin typeface="Times New Roman" pitchFamily="18" charset="0"/>
                <a:cs typeface="Times New Roman" pitchFamily="18" charset="0"/>
              </a:rPr>
              <a:t>•</a:t>
            </a:r>
            <a:r>
              <a:rPr lang="sr-Latn-CS" sz="2000" dirty="0">
                <a:latin typeface="Times New Roman" pitchFamily="18" charset="0"/>
                <a:cs typeface="Times New Roman" pitchFamily="18" charset="0"/>
              </a:rPr>
              <a:t>greške u radu, česti konflikti</a:t>
            </a:r>
            <a:endParaRPr lang="en-US" sz="2000" dirty="0">
              <a:latin typeface="Times New Roman" pitchFamily="18" charset="0"/>
              <a:cs typeface="Times New Roman" pitchFamily="18" charset="0"/>
            </a:endParaRPr>
          </a:p>
          <a:p>
            <a:pPr>
              <a:defRPr/>
            </a:pP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agresija</a:t>
            </a:r>
            <a:r>
              <a:rPr lang="sr-Latn-CS" sz="2000" dirty="0">
                <a:latin typeface="Times New Roman" pitchFamily="18" charset="0"/>
                <a:cs typeface="Times New Roman" pitchFamily="18" charset="0"/>
              </a:rPr>
              <a:t>...</a:t>
            </a:r>
            <a:endParaRPr lang="en-US" sz="2000" b="1" dirty="0">
              <a:latin typeface="Times New Roman" pitchFamily="18" charset="0"/>
              <a:cs typeface="Times New Roman" pitchFamily="18" charset="0"/>
            </a:endParaRPr>
          </a:p>
        </p:txBody>
      </p:sp>
      <p:sp>
        <p:nvSpPr>
          <p:cNvPr id="6" name="Rectangle 5"/>
          <p:cNvSpPr/>
          <p:nvPr/>
        </p:nvSpPr>
        <p:spPr>
          <a:xfrm>
            <a:off x="6383338" y="1484314"/>
            <a:ext cx="3600450" cy="1938337"/>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sz="2000" b="1" dirty="0" err="1">
                <a:latin typeface="Times New Roman" pitchFamily="18" charset="0"/>
                <a:cs typeface="Times New Roman" pitchFamily="18" charset="0"/>
              </a:rPr>
              <a:t>Emocionalni</a:t>
            </a:r>
            <a:endParaRPr lang="en-US" sz="2000" b="1" dirty="0">
              <a:latin typeface="Times New Roman" pitchFamily="18" charset="0"/>
              <a:cs typeface="Times New Roman" pitchFamily="18" charset="0"/>
            </a:endParaRPr>
          </a:p>
          <a:p>
            <a:pPr>
              <a:defRPr/>
            </a:pPr>
            <a:r>
              <a:rPr lang="en-US" sz="2000" dirty="0">
                <a:latin typeface="Times New Roman" pitchFamily="18" charset="0"/>
                <a:cs typeface="Times New Roman" pitchFamily="18" charset="0"/>
              </a:rPr>
              <a:t>•</a:t>
            </a:r>
            <a:r>
              <a:rPr lang="sr-Latn-CS" sz="2000" dirty="0">
                <a:latin typeface="Times New Roman" pitchFamily="18" charset="0"/>
                <a:cs typeface="Times New Roman" pitchFamily="18" charset="0"/>
              </a:rPr>
              <a:t>strah, </a:t>
            </a:r>
            <a:r>
              <a:rPr lang="en-US" sz="2000" dirty="0" err="1">
                <a:latin typeface="Times New Roman" pitchFamily="18" charset="0"/>
                <a:cs typeface="Times New Roman" pitchFamily="18" charset="0"/>
              </a:rPr>
              <a:t>anksioznost</a:t>
            </a:r>
            <a:endParaRPr lang="en-US" sz="2000" dirty="0">
              <a:latin typeface="Times New Roman" pitchFamily="18" charset="0"/>
              <a:cs typeface="Times New Roman" pitchFamily="18" charset="0"/>
            </a:endParaRPr>
          </a:p>
          <a:p>
            <a:pPr>
              <a:defRPr/>
            </a:pPr>
            <a:r>
              <a:rPr lang="en-US" sz="2000" dirty="0">
                <a:latin typeface="Times New Roman" pitchFamily="18" charset="0"/>
                <a:cs typeface="Times New Roman" pitchFamily="18" charset="0"/>
              </a:rPr>
              <a:t>•</a:t>
            </a:r>
            <a:r>
              <a:rPr lang="sr-Latn-CS" sz="2000" dirty="0">
                <a:latin typeface="Times New Roman" pitchFamily="18" charset="0"/>
                <a:cs typeface="Times New Roman" pitchFamily="18" charset="0"/>
              </a:rPr>
              <a:t>razdražljivost, ljutnja, bes</a:t>
            </a:r>
            <a:endParaRPr lang="en-US" sz="2000" dirty="0">
              <a:latin typeface="Times New Roman" pitchFamily="18" charset="0"/>
              <a:cs typeface="Times New Roman" pitchFamily="18" charset="0"/>
            </a:endParaRPr>
          </a:p>
          <a:p>
            <a:pPr>
              <a:defRPr/>
            </a:pPr>
            <a:r>
              <a:rPr lang="en-US" sz="2000" dirty="0">
                <a:latin typeface="Times New Roman" pitchFamily="18" charset="0"/>
                <a:cs typeface="Times New Roman" pitchFamily="18" charset="0"/>
              </a:rPr>
              <a:t>•</a:t>
            </a:r>
            <a:r>
              <a:rPr lang="sr-Latn-CS" sz="2000" dirty="0">
                <a:latin typeface="Times New Roman" pitchFamily="18" charset="0"/>
                <a:cs typeface="Times New Roman" pitchFamily="18" charset="0"/>
              </a:rPr>
              <a:t>utučenost, depresija</a:t>
            </a:r>
            <a:endParaRPr lang="en-US" sz="2000" dirty="0">
              <a:latin typeface="Times New Roman" pitchFamily="18" charset="0"/>
              <a:cs typeface="Times New Roman" pitchFamily="18" charset="0"/>
            </a:endParaRPr>
          </a:p>
          <a:p>
            <a:pPr>
              <a:defRPr/>
            </a:pPr>
            <a:r>
              <a:rPr lang="en-US" sz="2000" dirty="0">
                <a:latin typeface="Times New Roman" pitchFamily="18" charset="0"/>
                <a:cs typeface="Times New Roman" pitchFamily="18" charset="0"/>
              </a:rPr>
              <a:t>•</a:t>
            </a:r>
            <a:r>
              <a:rPr lang="sr-Latn-CS" sz="2000" dirty="0">
                <a:latin typeface="Times New Roman" pitchFamily="18" charset="0"/>
                <a:cs typeface="Times New Roman" pitchFamily="18" charset="0"/>
              </a:rPr>
              <a:t>osećaj bespomoćnosti</a:t>
            </a:r>
            <a:endParaRPr lang="en-US" sz="2000" dirty="0">
              <a:latin typeface="Times New Roman" pitchFamily="18" charset="0"/>
              <a:cs typeface="Times New Roman" pitchFamily="18" charset="0"/>
            </a:endParaRPr>
          </a:p>
          <a:p>
            <a:pPr>
              <a:defRPr/>
            </a:pP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gubitak</a:t>
            </a:r>
            <a:r>
              <a:rPr lang="en-US" sz="2000" dirty="0">
                <a:latin typeface="Times New Roman" pitchFamily="18" charset="0"/>
                <a:cs typeface="Times New Roman" pitchFamily="18" charset="0"/>
              </a:rPr>
              <a:t> </a:t>
            </a:r>
            <a:r>
              <a:rPr lang="sr-Latn-CS" sz="2000" dirty="0">
                <a:latin typeface="Times New Roman" pitchFamily="18" charset="0"/>
                <a:cs typeface="Times New Roman" pitchFamily="18" charset="0"/>
              </a:rPr>
              <a:t>energije, umor...</a:t>
            </a:r>
            <a:endParaRPr lang="en-US" sz="2000" b="1" dirty="0">
              <a:latin typeface="Times New Roman" pitchFamily="18" charset="0"/>
              <a:cs typeface="Times New Roman" pitchFamily="18" charset="0"/>
            </a:endParaRPr>
          </a:p>
        </p:txBody>
      </p:sp>
      <p:sp>
        <p:nvSpPr>
          <p:cNvPr id="8" name="Rectangle 7"/>
          <p:cNvSpPr/>
          <p:nvPr/>
        </p:nvSpPr>
        <p:spPr>
          <a:xfrm>
            <a:off x="1992314" y="3995738"/>
            <a:ext cx="4319587" cy="2246312"/>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defRPr/>
            </a:pPr>
            <a:r>
              <a:rPr lang="en-US" sz="2000" b="1" dirty="0" err="1">
                <a:latin typeface="Times New Roman" pitchFamily="18" charset="0"/>
                <a:cs typeface="Times New Roman" pitchFamily="18" charset="0"/>
              </a:rPr>
              <a:t>Fizi</a:t>
            </a:r>
            <a:r>
              <a:rPr lang="sr-Latn-CS" sz="2000" b="1" dirty="0">
                <a:latin typeface="Times New Roman" pitchFamily="18" charset="0"/>
                <a:cs typeface="Times New Roman" pitchFamily="18" charset="0"/>
              </a:rPr>
              <a:t>č</a:t>
            </a:r>
            <a:r>
              <a:rPr lang="en-US" sz="2000" b="1" dirty="0" err="1">
                <a:latin typeface="Times New Roman" pitchFamily="18" charset="0"/>
                <a:cs typeface="Times New Roman" pitchFamily="18" charset="0"/>
              </a:rPr>
              <a:t>ki</a:t>
            </a:r>
            <a:endParaRPr lang="sr-Latn-CS" sz="2000" b="1" dirty="0">
              <a:latin typeface="Times New Roman" pitchFamily="18" charset="0"/>
              <a:cs typeface="Times New Roman" pitchFamily="18" charset="0"/>
            </a:endParaRPr>
          </a:p>
          <a:p>
            <a:pPr>
              <a:buFont typeface="Arial" pitchFamily="34" charset="0"/>
              <a:buChar char="•"/>
              <a:defRPr/>
            </a:pPr>
            <a:r>
              <a:rPr lang="sr-Latn-CS" sz="2000" dirty="0">
                <a:latin typeface="Times New Roman" pitchFamily="18" charset="0"/>
                <a:cs typeface="Times New Roman" pitchFamily="18" charset="0"/>
              </a:rPr>
              <a:t>glavobolja, </a:t>
            </a:r>
            <a:r>
              <a:rPr lang="en-US" sz="2000" dirty="0" err="1">
                <a:latin typeface="Times New Roman" pitchFamily="18" charset="0"/>
                <a:cs typeface="Times New Roman" pitchFamily="18" charset="0"/>
              </a:rPr>
              <a:t>bolovi</a:t>
            </a:r>
            <a:r>
              <a:rPr lang="en-US" sz="2000" dirty="0">
                <a:latin typeface="Times New Roman" pitchFamily="18" charset="0"/>
                <a:cs typeface="Times New Roman" pitchFamily="18" charset="0"/>
              </a:rPr>
              <a:t> u </a:t>
            </a:r>
            <a:r>
              <a:rPr lang="en-US" sz="2000" dirty="0" err="1">
                <a:latin typeface="Times New Roman" pitchFamily="18" charset="0"/>
                <a:cs typeface="Times New Roman" pitchFamily="18" charset="0"/>
              </a:rPr>
              <a:t>vratu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ili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leđima</a:t>
            </a:r>
            <a:endParaRPr lang="sr-Latn-CS" sz="2000" dirty="0">
              <a:latin typeface="Times New Roman" pitchFamily="18" charset="0"/>
              <a:cs typeface="Times New Roman" pitchFamily="18" charset="0"/>
            </a:endParaRPr>
          </a:p>
          <a:p>
            <a:pPr>
              <a:buFont typeface="Arial" pitchFamily="34" charset="0"/>
              <a:buChar char="•"/>
              <a:defRPr/>
            </a:pPr>
            <a:r>
              <a:rPr lang="en-US" sz="2000" dirty="0" err="1">
                <a:latin typeface="Times New Roman" pitchFamily="18" charset="0"/>
                <a:cs typeface="Times New Roman" pitchFamily="18" charset="0"/>
              </a:rPr>
              <a:t>bolovi</a:t>
            </a:r>
            <a:r>
              <a:rPr lang="en-US" sz="2000" dirty="0">
                <a:latin typeface="Times New Roman" pitchFamily="18" charset="0"/>
                <a:cs typeface="Times New Roman" pitchFamily="18" charset="0"/>
              </a:rPr>
              <a:t> u </a:t>
            </a:r>
            <a:r>
              <a:rPr lang="en-US" sz="2000" dirty="0" err="1">
                <a:latin typeface="Times New Roman" pitchFamily="18" charset="0"/>
                <a:cs typeface="Times New Roman" pitchFamily="18" charset="0"/>
              </a:rPr>
              <a:t>želucu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smetnje</a:t>
            </a:r>
            <a:r>
              <a:rPr lang="en-US" sz="2000" dirty="0">
                <a:latin typeface="Times New Roman" pitchFamily="18" charset="0"/>
                <a:cs typeface="Times New Roman" pitchFamily="18" charset="0"/>
              </a:rPr>
              <a:t> u </a:t>
            </a:r>
            <a:r>
              <a:rPr lang="en-US" sz="2000" dirty="0" err="1">
                <a:latin typeface="Times New Roman" pitchFamily="18" charset="0"/>
                <a:cs typeface="Times New Roman" pitchFamily="18" charset="0"/>
              </a:rPr>
              <a:t>probavi</a:t>
            </a:r>
            <a:r>
              <a:rPr lang="en-US" sz="2000" dirty="0">
                <a:latin typeface="Times New Roman" pitchFamily="18" charset="0"/>
                <a:cs typeface="Times New Roman" pitchFamily="18" charset="0"/>
              </a:rPr>
              <a:t> </a:t>
            </a:r>
            <a:endParaRPr lang="sr-Latn-CS" sz="2000" dirty="0">
              <a:latin typeface="Times New Roman" pitchFamily="18" charset="0"/>
              <a:cs typeface="Times New Roman" pitchFamily="18" charset="0"/>
            </a:endParaRPr>
          </a:p>
          <a:p>
            <a:pPr>
              <a:buFont typeface="Arial" pitchFamily="34" charset="0"/>
              <a:buChar char="•"/>
              <a:defRPr/>
            </a:pPr>
            <a:r>
              <a:rPr lang="en-US" sz="2000" dirty="0" err="1">
                <a:latin typeface="Times New Roman" pitchFamily="18" charset="0"/>
                <a:cs typeface="Times New Roman" pitchFamily="18" charset="0"/>
              </a:rPr>
              <a:t>povećano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znojenje</a:t>
            </a:r>
            <a:endParaRPr lang="en-US" sz="2000" dirty="0">
              <a:latin typeface="Times New Roman" pitchFamily="18" charset="0"/>
              <a:cs typeface="Times New Roman" pitchFamily="18" charset="0"/>
            </a:endParaRPr>
          </a:p>
          <a:p>
            <a:pPr>
              <a:buFont typeface="Arial" pitchFamily="34" charset="0"/>
              <a:buChar char="•"/>
              <a:defRPr/>
            </a:pPr>
            <a:r>
              <a:rPr lang="en-US" sz="2000" dirty="0" err="1">
                <a:latin typeface="Times New Roman" pitchFamily="18" charset="0"/>
                <a:cs typeface="Times New Roman" pitchFamily="18" charset="0"/>
              </a:rPr>
              <a:t>smetnje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spavanj</a:t>
            </a:r>
            <a:r>
              <a:rPr lang="sr-Latn-CS" sz="2000" dirty="0">
                <a:latin typeface="Times New Roman" pitchFamily="18" charset="0"/>
                <a:cs typeface="Times New Roman" pitchFamily="18" charset="0"/>
              </a:rPr>
              <a:t>em, </a:t>
            </a:r>
            <a:r>
              <a:rPr lang="en-US" sz="2000" dirty="0" err="1">
                <a:latin typeface="Times New Roman" pitchFamily="18" charset="0"/>
                <a:cs typeface="Times New Roman" pitchFamily="18" charset="0"/>
              </a:rPr>
              <a:t>uznemirenost</a:t>
            </a:r>
            <a:endParaRPr lang="en-US" sz="2000" dirty="0">
              <a:latin typeface="Times New Roman" pitchFamily="18" charset="0"/>
              <a:cs typeface="Times New Roman" pitchFamily="18" charset="0"/>
            </a:endParaRPr>
          </a:p>
          <a:p>
            <a:pPr>
              <a:buFont typeface="Arial" pitchFamily="34" charset="0"/>
              <a:buChar char="•"/>
              <a:defRPr/>
            </a:pPr>
            <a:r>
              <a:rPr lang="en-US" sz="2000" dirty="0" err="1">
                <a:latin typeface="Times New Roman" pitchFamily="18" charset="0"/>
                <a:cs typeface="Times New Roman" pitchFamily="18" charset="0"/>
              </a:rPr>
              <a:t>lupanje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srca</a:t>
            </a:r>
            <a:r>
              <a:rPr lang="sr-Latn-C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visoki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krvni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pritisak</a:t>
            </a:r>
            <a:r>
              <a:rPr lang="en-US" sz="2000" dirty="0">
                <a:latin typeface="Times New Roman" pitchFamily="18" charset="0"/>
                <a:cs typeface="Times New Roman" pitchFamily="18" charset="0"/>
              </a:rPr>
              <a:t> </a:t>
            </a:r>
          </a:p>
          <a:p>
            <a:pPr>
              <a:buFont typeface="Arial" pitchFamily="34" charset="0"/>
              <a:buChar char="•"/>
              <a:defRPr/>
            </a:pPr>
            <a:r>
              <a:rPr lang="en-US" sz="2000" dirty="0">
                <a:latin typeface="Times New Roman" pitchFamily="18" charset="0"/>
                <a:cs typeface="Times New Roman" pitchFamily="18" charset="0"/>
              </a:rPr>
              <a:t>slab </a:t>
            </a:r>
            <a:r>
              <a:rPr lang="en-US" sz="2000" dirty="0" err="1">
                <a:latin typeface="Times New Roman" pitchFamily="18" charset="0"/>
                <a:cs typeface="Times New Roman" pitchFamily="18" charset="0"/>
              </a:rPr>
              <a:t>imunitet</a:t>
            </a:r>
            <a:r>
              <a:rPr lang="sr-Latn-C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umor</a:t>
            </a:r>
            <a:r>
              <a:rPr lang="en-US" sz="2000" dirty="0">
                <a:latin typeface="Times New Roman" pitchFamily="18" charset="0"/>
                <a:cs typeface="Times New Roman" pitchFamily="18" charset="0"/>
              </a:rPr>
              <a:t> </a:t>
            </a:r>
          </a:p>
        </p:txBody>
      </p:sp>
      <p:sp>
        <p:nvSpPr>
          <p:cNvPr id="10" name="Rectangle 9"/>
          <p:cNvSpPr/>
          <p:nvPr/>
        </p:nvSpPr>
        <p:spPr>
          <a:xfrm>
            <a:off x="7248525" y="4437063"/>
            <a:ext cx="2952750" cy="1631950"/>
          </a:xfrm>
          <a:prstGeom prst="rect">
            <a:avLst/>
          </a:prstGeom>
        </p:spPr>
        <p:style>
          <a:lnRef idx="2">
            <a:schemeClr val="dk1"/>
          </a:lnRef>
          <a:fillRef idx="1001">
            <a:schemeClr val="lt1"/>
          </a:fillRef>
          <a:effectRef idx="0">
            <a:schemeClr val="dk1"/>
          </a:effectRef>
          <a:fontRef idx="minor">
            <a:schemeClr val="dk1"/>
          </a:fontRef>
        </p:style>
        <p:txBody>
          <a:bodyPr>
            <a:spAutoFit/>
          </a:bodyPr>
          <a:lstStyle/>
          <a:p>
            <a:pPr>
              <a:defRPr/>
            </a:pPr>
            <a:r>
              <a:rPr lang="en-US" sz="2000" b="1" dirty="0" err="1">
                <a:latin typeface="Times New Roman" pitchFamily="18" charset="0"/>
                <a:cs typeface="Times New Roman" pitchFamily="18" charset="0"/>
              </a:rPr>
              <a:t>Kognitivni</a:t>
            </a:r>
            <a:endParaRPr lang="en-US" sz="2000" b="1" dirty="0">
              <a:latin typeface="Times New Roman" pitchFamily="18" charset="0"/>
              <a:cs typeface="Times New Roman" pitchFamily="18" charset="0"/>
            </a:endParaRPr>
          </a:p>
          <a:p>
            <a:pPr>
              <a:defRPr/>
            </a:pPr>
            <a:r>
              <a:rPr lang="en-US" sz="2000" dirty="0">
                <a:latin typeface="Times New Roman" pitchFamily="18" charset="0"/>
                <a:cs typeface="Times New Roman" pitchFamily="18" charset="0"/>
              </a:rPr>
              <a:t>•</a:t>
            </a:r>
            <a:r>
              <a:rPr lang="sr-Latn-CS" sz="2000" dirty="0">
                <a:latin typeface="Times New Roman" pitchFamily="18" charset="0"/>
                <a:cs typeface="Times New Roman" pitchFamily="18" charset="0"/>
              </a:rPr>
              <a:t>s</a:t>
            </a:r>
            <a:r>
              <a:rPr lang="en-US" sz="2000" dirty="0" err="1">
                <a:latin typeface="Times New Roman" pitchFamily="18" charset="0"/>
                <a:cs typeface="Times New Roman" pitchFamily="18" charset="0"/>
              </a:rPr>
              <a:t>manjena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koncetracija</a:t>
            </a:r>
            <a:endParaRPr lang="en-US" sz="2000" dirty="0">
              <a:latin typeface="Times New Roman" pitchFamily="18" charset="0"/>
              <a:cs typeface="Times New Roman" pitchFamily="18" charset="0"/>
            </a:endParaRPr>
          </a:p>
          <a:p>
            <a:pPr>
              <a:defRPr/>
            </a:pP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negativne</a:t>
            </a:r>
            <a:r>
              <a:rPr lang="sr-Latn-C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misli</a:t>
            </a:r>
            <a:endParaRPr lang="en-US" sz="2000" dirty="0">
              <a:latin typeface="Times New Roman" pitchFamily="18" charset="0"/>
              <a:cs typeface="Times New Roman" pitchFamily="18" charset="0"/>
            </a:endParaRPr>
          </a:p>
          <a:p>
            <a:pPr>
              <a:defRPr/>
            </a:pP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briga</a:t>
            </a:r>
            <a:endParaRPr lang="en-US" sz="2000" dirty="0">
              <a:latin typeface="Times New Roman" pitchFamily="18" charset="0"/>
              <a:cs typeface="Times New Roman" pitchFamily="18" charset="0"/>
            </a:endParaRPr>
          </a:p>
          <a:p>
            <a:pPr>
              <a:defRPr/>
            </a:pP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loše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pamćenje</a:t>
            </a:r>
            <a:endParaRPr lang="en-US" sz="2000" b="1" dirty="0">
              <a:latin typeface="Times New Roman" pitchFamily="18" charset="0"/>
              <a:cs typeface="Times New Roman" pitchFamily="18" charset="0"/>
            </a:endParaRPr>
          </a:p>
        </p:txBody>
      </p:sp>
      <p:sp>
        <p:nvSpPr>
          <p:cNvPr id="25606" name="Rectangle 8"/>
          <p:cNvSpPr>
            <a:spLocks noChangeArrowheads="1"/>
          </p:cNvSpPr>
          <p:nvPr/>
        </p:nvSpPr>
        <p:spPr bwMode="auto">
          <a:xfrm>
            <a:off x="2208213" y="333375"/>
            <a:ext cx="8075612"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a:latin typeface="Times New Roman" panose="02020603050405020304" pitchFamily="18" charset="0"/>
                <a:cs typeface="Times New Roman" panose="02020603050405020304" pitchFamily="18" charset="0"/>
              </a:rPr>
              <a:t>Odgovori na stres</a:t>
            </a:r>
            <a:r>
              <a:rPr lang="sr-Latn-CS" altLang="en-US" sz="4000" b="1">
                <a:latin typeface="Times New Roman" panose="02020603050405020304" pitchFamily="18" charset="0"/>
                <a:cs typeface="Times New Roman" panose="02020603050405020304" pitchFamily="18" charset="0"/>
              </a:rPr>
              <a:t>/</a:t>
            </a:r>
            <a:r>
              <a:rPr lang="en-US" altLang="en-US" sz="4000" b="1">
                <a:latin typeface="Times New Roman" panose="02020603050405020304" pitchFamily="18" charset="0"/>
                <a:cs typeface="Times New Roman" panose="02020603050405020304" pitchFamily="18" charset="0"/>
              </a:rPr>
              <a:t>Znaci upozorenja</a:t>
            </a:r>
            <a:endParaRPr lang="en-US" altLang="en-US" sz="4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56660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
          <p:cNvSpPr>
            <a:spLocks noChangeArrowheads="1"/>
          </p:cNvSpPr>
          <p:nvPr/>
        </p:nvSpPr>
        <p:spPr bwMode="auto">
          <a:xfrm>
            <a:off x="1919289" y="2708275"/>
            <a:ext cx="8569325" cy="247808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buFont typeface="Arial" pitchFamily="34" charset="0"/>
              <a:buChar char="•"/>
              <a:defRPr/>
            </a:pPr>
            <a:r>
              <a:rPr lang="sr-Latn-CS" sz="3000" dirty="0">
                <a:solidFill>
                  <a:srgbClr val="000000"/>
                </a:solidFill>
                <a:latin typeface="Times New Roman" pitchFamily="18" charset="0"/>
                <a:cs typeface="Times New Roman" pitchFamily="18" charset="0"/>
              </a:rPr>
              <a:t> </a:t>
            </a:r>
            <a:r>
              <a:rPr lang="sr-Latn-CS" sz="3100" dirty="0">
                <a:solidFill>
                  <a:srgbClr val="000000"/>
                </a:solidFill>
                <a:latin typeface="Times New Roman" pitchFamily="18" charset="0"/>
                <a:cs typeface="Times New Roman" pitchFamily="18" charset="0"/>
              </a:rPr>
              <a:t>stanje zdravlja čoveka </a:t>
            </a:r>
          </a:p>
          <a:p>
            <a:pPr>
              <a:buFont typeface="Arial" pitchFamily="34" charset="0"/>
              <a:buChar char="•"/>
              <a:defRPr/>
            </a:pPr>
            <a:r>
              <a:rPr lang="sr-Latn-CS" sz="3100" dirty="0">
                <a:solidFill>
                  <a:srgbClr val="000000"/>
                </a:solidFill>
                <a:latin typeface="Times New Roman" pitchFamily="18" charset="0"/>
                <a:cs typeface="Times New Roman" pitchFamily="18" charset="0"/>
              </a:rPr>
              <a:t> nivo opšte zdravstvene kulture </a:t>
            </a:r>
          </a:p>
          <a:p>
            <a:pPr>
              <a:buFont typeface="Arial" pitchFamily="34" charset="0"/>
              <a:buChar char="•"/>
              <a:defRPr/>
            </a:pPr>
            <a:r>
              <a:rPr lang="sr-Latn-CS" sz="3100" dirty="0">
                <a:solidFill>
                  <a:srgbClr val="000000"/>
                </a:solidFill>
                <a:latin typeface="Times New Roman" pitchFamily="18" charset="0"/>
                <a:cs typeface="Times New Roman" pitchFamily="18" charset="0"/>
              </a:rPr>
              <a:t> socio-ekonomski uslovi života i rada</a:t>
            </a:r>
          </a:p>
          <a:p>
            <a:pPr>
              <a:buFont typeface="Arial" pitchFamily="34" charset="0"/>
              <a:buChar char="•"/>
              <a:defRPr/>
            </a:pPr>
            <a:r>
              <a:rPr lang="sr-Latn-CS" sz="3100" dirty="0">
                <a:solidFill>
                  <a:srgbClr val="000000"/>
                </a:solidFill>
                <a:latin typeface="Times New Roman" pitchFamily="18" charset="0"/>
                <a:cs typeface="Times New Roman" pitchFamily="18" charset="0"/>
              </a:rPr>
              <a:t> prethodna iskustva i </a:t>
            </a:r>
          </a:p>
          <a:p>
            <a:pPr>
              <a:buFont typeface="Arial" pitchFamily="34" charset="0"/>
              <a:buChar char="•"/>
              <a:defRPr/>
            </a:pPr>
            <a:r>
              <a:rPr lang="sr-Latn-CS" sz="3100" dirty="0">
                <a:solidFill>
                  <a:srgbClr val="000000"/>
                </a:solidFill>
                <a:latin typeface="Times New Roman" pitchFamily="18" charset="0"/>
                <a:cs typeface="Times New Roman" pitchFamily="18" charset="0"/>
              </a:rPr>
              <a:t> </a:t>
            </a:r>
            <a:r>
              <a:rPr lang="sr-Latn-CS" sz="3100" i="1" dirty="0">
                <a:solidFill>
                  <a:srgbClr val="C00000"/>
                </a:solidFill>
                <a:latin typeface="Times New Roman" pitchFamily="18" charset="0"/>
                <a:cs typeface="Times New Roman" pitchFamily="18" charset="0"/>
              </a:rPr>
              <a:t>spremnost čoveka da se menja u pozitivnom smislu</a:t>
            </a:r>
            <a:r>
              <a:rPr lang="sr-Latn-CS" sz="3100" dirty="0">
                <a:solidFill>
                  <a:srgbClr val="000000"/>
                </a:solidFill>
                <a:latin typeface="Times New Roman" pitchFamily="18" charset="0"/>
                <a:cs typeface="Times New Roman" pitchFamily="18" charset="0"/>
              </a:rPr>
              <a:t>.</a:t>
            </a:r>
            <a:endParaRPr lang="en-US" sz="3100" dirty="0"/>
          </a:p>
        </p:txBody>
      </p:sp>
      <p:sp>
        <p:nvSpPr>
          <p:cNvPr id="32771" name="Rectangle 3"/>
          <p:cNvSpPr>
            <a:spLocks noChangeArrowheads="1"/>
          </p:cNvSpPr>
          <p:nvPr/>
        </p:nvSpPr>
        <p:spPr bwMode="auto">
          <a:xfrm>
            <a:off x="1919288" y="981076"/>
            <a:ext cx="86042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r-Latn-CS" altLang="en-US" sz="3200" b="1" i="1" dirty="0">
                <a:solidFill>
                  <a:srgbClr val="000000"/>
                </a:solidFill>
                <a:latin typeface="Times New Roman" panose="02020603050405020304" pitchFamily="18" charset="0"/>
                <a:cs typeface="Times New Roman" panose="02020603050405020304" pitchFamily="18" charset="0"/>
              </a:rPr>
              <a:t>Za podnošenje stresa u svakodnevnom životu i radu važno je:</a:t>
            </a:r>
            <a:endParaRPr lang="en-US" altLang="en-US" sz="3200" b="1" i="1" dirty="0"/>
          </a:p>
        </p:txBody>
      </p:sp>
    </p:spTree>
    <p:extLst>
      <p:ext uri="{BB962C8B-B14F-4D97-AF65-F5344CB8AC3E}">
        <p14:creationId xmlns:p14="http://schemas.microsoft.com/office/powerpoint/2010/main" val="33553409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7943" y="1411742"/>
            <a:ext cx="10352314" cy="397033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sz="3600" b="1" i="1" dirty="0" err="1">
                <a:solidFill>
                  <a:srgbClr val="C00000"/>
                </a:solidFill>
                <a:latin typeface="Times New Roman" pitchFamily="18" charset="0"/>
                <a:cs typeface="Times New Roman" pitchFamily="18" charset="0"/>
              </a:rPr>
              <a:t>Psihološka</a:t>
            </a:r>
            <a:r>
              <a:rPr lang="en-US" sz="3600" b="1" i="1" dirty="0">
                <a:solidFill>
                  <a:srgbClr val="C00000"/>
                </a:solidFill>
                <a:latin typeface="Times New Roman" pitchFamily="18" charset="0"/>
                <a:cs typeface="Times New Roman" pitchFamily="18" charset="0"/>
              </a:rPr>
              <a:t> </a:t>
            </a:r>
            <a:r>
              <a:rPr lang="en-US" sz="3600" b="1" i="1" dirty="0" err="1">
                <a:solidFill>
                  <a:srgbClr val="C00000"/>
                </a:solidFill>
                <a:latin typeface="Times New Roman" pitchFamily="18" charset="0"/>
                <a:cs typeface="Times New Roman" pitchFamily="18" charset="0"/>
              </a:rPr>
              <a:t>rezilijentnost</a:t>
            </a:r>
            <a:r>
              <a:rPr lang="en-US" sz="3600" b="1" i="1" dirty="0">
                <a:solidFill>
                  <a:srgbClr val="C00000"/>
                </a:solidFill>
                <a:latin typeface="Times New Roman" pitchFamily="18" charset="0"/>
                <a:cs typeface="Times New Roman" pitchFamily="18" charset="0"/>
              </a:rPr>
              <a:t> </a:t>
            </a:r>
            <a:r>
              <a:rPr lang="en-US" sz="3600" b="1" i="1" dirty="0" err="1">
                <a:solidFill>
                  <a:srgbClr val="C00000"/>
                </a:solidFill>
                <a:latin typeface="Times New Roman" pitchFamily="18" charset="0"/>
                <a:cs typeface="Times New Roman" pitchFamily="18" charset="0"/>
              </a:rPr>
              <a:t>ili</a:t>
            </a:r>
            <a:r>
              <a:rPr lang="en-US" sz="3600" b="1" i="1" dirty="0">
                <a:solidFill>
                  <a:srgbClr val="C00000"/>
                </a:solidFill>
                <a:latin typeface="Times New Roman" pitchFamily="18" charset="0"/>
                <a:cs typeface="Times New Roman" pitchFamily="18" charset="0"/>
              </a:rPr>
              <a:t> </a:t>
            </a:r>
            <a:r>
              <a:rPr lang="en-US" sz="3600" b="1" i="1" dirty="0" err="1">
                <a:solidFill>
                  <a:srgbClr val="C00000"/>
                </a:solidFill>
                <a:latin typeface="Times New Roman" pitchFamily="18" charset="0"/>
                <a:cs typeface="Times New Roman" pitchFamily="18" charset="0"/>
              </a:rPr>
              <a:t>otpornost</a:t>
            </a:r>
            <a:r>
              <a:rPr lang="en-US" sz="3600" b="1" i="1" dirty="0">
                <a:solidFill>
                  <a:srgbClr val="C00000"/>
                </a:solidFill>
                <a:latin typeface="Times New Roman" pitchFamily="18" charset="0"/>
                <a:cs typeface="Times New Roman" pitchFamily="18" charset="0"/>
              </a:rPr>
              <a:t> </a:t>
            </a:r>
            <a:r>
              <a:rPr lang="en-US" sz="3600" dirty="0">
                <a:latin typeface="Times New Roman" pitchFamily="18" charset="0"/>
                <a:cs typeface="Times New Roman" pitchFamily="18" charset="0"/>
              </a:rPr>
              <a:t>je </a:t>
            </a:r>
            <a:r>
              <a:rPr lang="en-US" sz="3600" dirty="0" err="1">
                <a:latin typeface="Times New Roman" pitchFamily="18" charset="0"/>
                <a:cs typeface="Times New Roman" pitchFamily="18" charset="0"/>
              </a:rPr>
              <a:t>zaštitni</a:t>
            </a:r>
            <a:r>
              <a:rPr lang="sr-Latn-C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mehanizam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koji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funkcioniše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nasuprot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negativnih</a:t>
            </a:r>
            <a:r>
              <a:rPr lang="sr-Latn-CS" sz="3600" dirty="0">
                <a:latin typeface="Times New Roman" pitchFamily="18" charset="0"/>
                <a:cs typeface="Times New Roman" pitchFamily="18" charset="0"/>
              </a:rPr>
              <a:t> </a:t>
            </a:r>
            <a:r>
              <a:rPr lang="pl-PL" sz="3600" dirty="0">
                <a:latin typeface="Times New Roman" pitchFamily="18" charset="0"/>
                <a:cs typeface="Times New Roman" pitchFamily="18" charset="0"/>
              </a:rPr>
              <a:t>stresora . </a:t>
            </a:r>
          </a:p>
          <a:p>
            <a:pPr>
              <a:defRPr/>
            </a:pPr>
            <a:endParaRPr lang="pl-PL" sz="3600" b="1" i="1" dirty="0">
              <a:latin typeface="Times New Roman" pitchFamily="18" charset="0"/>
              <a:cs typeface="Times New Roman" pitchFamily="18" charset="0"/>
            </a:endParaRPr>
          </a:p>
          <a:p>
            <a:pPr>
              <a:defRPr/>
            </a:pPr>
            <a:r>
              <a:rPr lang="pl-PL" sz="3600" b="1" i="1" dirty="0">
                <a:solidFill>
                  <a:srgbClr val="C00000"/>
                </a:solidFill>
                <a:latin typeface="Times New Roman" pitchFamily="18" charset="0"/>
                <a:cs typeface="Times New Roman" pitchFamily="18" charset="0"/>
              </a:rPr>
              <a:t>Rezilijentnost je </a:t>
            </a:r>
            <a:r>
              <a:rPr lang="pl-PL" sz="3600" dirty="0">
                <a:latin typeface="Times New Roman" pitchFamily="18" charset="0"/>
                <a:cs typeface="Times New Roman" pitchFamily="18" charset="0"/>
              </a:rPr>
              <a:t>pozitivna adaptacija </a:t>
            </a:r>
            <a:r>
              <a:rPr lang="it-IT" sz="3600" dirty="0">
                <a:latin typeface="Times New Roman" pitchFamily="18" charset="0"/>
                <a:cs typeface="Times New Roman" pitchFamily="18" charset="0"/>
              </a:rPr>
              <a:t>ili sposobnost da se održi ili povrati mentalno</a:t>
            </a:r>
            <a:r>
              <a:rPr lang="sr-Latn-C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zdravlje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uprkos</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doživljavanj</a:t>
            </a:r>
            <a:r>
              <a:rPr lang="sr-Latn-CS" sz="3600" dirty="0">
                <a:latin typeface="Times New Roman" pitchFamily="18" charset="0"/>
                <a:cs typeface="Times New Roman" pitchFamily="18" charset="0"/>
              </a:rPr>
              <a:t>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nevolja</a:t>
            </a:r>
            <a:r>
              <a:rPr lang="en-US" sz="3600" dirty="0">
                <a:latin typeface="Times New Roman" pitchFamily="18" charset="0"/>
                <a:cs typeface="Times New Roman" pitchFamily="18" charset="0"/>
              </a:rPr>
              <a:t>.</a:t>
            </a:r>
          </a:p>
        </p:txBody>
      </p:sp>
    </p:spTree>
    <p:extLst>
      <p:ext uri="{BB962C8B-B14F-4D97-AF65-F5344CB8AC3E}">
        <p14:creationId xmlns:p14="http://schemas.microsoft.com/office/powerpoint/2010/main" val="16168754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5886" y="1388705"/>
            <a:ext cx="9644333" cy="5016758"/>
          </a:xfrm>
          <a:prstGeom prst="rect">
            <a:avLst/>
          </a:prstGeom>
          <a:ln w="19050">
            <a:solidFill>
              <a:srgbClr val="C00000"/>
            </a:solidFill>
          </a:ln>
        </p:spPr>
        <p:txBody>
          <a:bodyPr wrap="square">
            <a:spAutoFit/>
          </a:bodyPr>
          <a:lstStyle/>
          <a:p>
            <a:pPr marL="342900" indent="-342900">
              <a:buFont typeface="Arial" panose="020B0604020202020204" pitchFamily="34" charset="0"/>
              <a:buChar char="•"/>
              <a:defRPr/>
            </a:pPr>
            <a:r>
              <a:rPr lang="sr-Latn-CS" sz="3200" dirty="0" smtClean="0">
                <a:latin typeface="Times New Roman" panose="02020603050405020304" pitchFamily="18" charset="0"/>
                <a:cs typeface="Times New Roman" panose="02020603050405020304" pitchFamily="18" charset="0"/>
              </a:rPr>
              <a:t>Sposobnost </a:t>
            </a:r>
            <a:r>
              <a:rPr lang="sr-Latn-CS" sz="3200" dirty="0">
                <a:latin typeface="Times New Roman" panose="02020603050405020304" pitchFamily="18" charset="0"/>
                <a:cs typeface="Times New Roman" panose="02020603050405020304" pitchFamily="18" charset="0"/>
              </a:rPr>
              <a:t>vladanja sobom u stresnim situacijama</a:t>
            </a:r>
          </a:p>
          <a:p>
            <a:pPr marL="342900" indent="-342900">
              <a:buFont typeface="Arial" panose="020B0604020202020204" pitchFamily="34" charset="0"/>
              <a:buChar char="•"/>
              <a:defRPr/>
            </a:pPr>
            <a:r>
              <a:rPr lang="sr-Latn-CS" sz="3200" dirty="0">
                <a:latin typeface="Times New Roman" panose="02020603050405020304" pitchFamily="18" charset="0"/>
                <a:cs typeface="Times New Roman" panose="02020603050405020304" pitchFamily="18" charset="0"/>
              </a:rPr>
              <a:t>Kontinuirano angažovanje u aktivnostima</a:t>
            </a:r>
          </a:p>
          <a:p>
            <a:pPr marL="342900" indent="-342900">
              <a:buFont typeface="Arial" panose="020B0604020202020204" pitchFamily="34" charset="0"/>
              <a:buChar char="•"/>
              <a:defRPr/>
            </a:pPr>
            <a:r>
              <a:rPr lang="sr-Latn-CS" sz="3200" dirty="0">
                <a:latin typeface="Times New Roman" panose="02020603050405020304" pitchFamily="18" charset="0"/>
                <a:cs typeface="Times New Roman" panose="02020603050405020304" pitchFamily="18" charset="0"/>
              </a:rPr>
              <a:t>Elastična adaptacija na neočekivane promene u životu</a:t>
            </a:r>
          </a:p>
          <a:p>
            <a:pPr marL="342900" indent="-342900">
              <a:buFont typeface="Arial" panose="020B0604020202020204" pitchFamily="34" charset="0"/>
              <a:buChar char="•"/>
              <a:defRPr/>
            </a:pPr>
            <a:r>
              <a:rPr lang="sr-Latn-CS" sz="3200" dirty="0">
                <a:latin typeface="Times New Roman" panose="02020603050405020304" pitchFamily="18" charset="0"/>
                <a:cs typeface="Times New Roman" panose="02020603050405020304" pitchFamily="18" charset="0"/>
              </a:rPr>
              <a:t>Sposobnost korišćenja socijalne podrške</a:t>
            </a:r>
          </a:p>
          <a:p>
            <a:pPr marL="342900" indent="-342900">
              <a:buFont typeface="Arial" panose="020B0604020202020204" pitchFamily="34" charset="0"/>
              <a:buChar char="•"/>
              <a:defRPr/>
            </a:pPr>
            <a:r>
              <a:rPr lang="sr-Latn-CS" sz="3200" dirty="0">
                <a:latin typeface="Times New Roman" panose="02020603050405020304" pitchFamily="18" charset="0"/>
                <a:cs typeface="Times New Roman" panose="02020603050405020304" pitchFamily="18" charset="0"/>
              </a:rPr>
              <a:t>Shvatanje stresa kao izazova, šanse za rast i razvoj</a:t>
            </a:r>
          </a:p>
          <a:p>
            <a:pPr marL="342900" indent="-342900">
              <a:buFont typeface="Arial" panose="020B0604020202020204" pitchFamily="34" charset="0"/>
              <a:buChar char="•"/>
              <a:defRPr/>
            </a:pPr>
            <a:r>
              <a:rPr lang="sr-Latn-CS" sz="3200" dirty="0">
                <a:latin typeface="Times New Roman" panose="02020603050405020304" pitchFamily="18" charset="0"/>
                <a:cs typeface="Times New Roman" panose="02020603050405020304" pitchFamily="18" charset="0"/>
              </a:rPr>
              <a:t>Briga o telu</a:t>
            </a:r>
          </a:p>
          <a:p>
            <a:pPr marL="342900" indent="-342900">
              <a:buFont typeface="Arial" panose="020B0604020202020204" pitchFamily="34" charset="0"/>
              <a:buChar char="•"/>
              <a:defRPr/>
            </a:pPr>
            <a:r>
              <a:rPr lang="sr-Latn-CS" sz="3200" dirty="0">
                <a:latin typeface="Times New Roman" panose="02020603050405020304" pitchFamily="18" charset="0"/>
                <a:cs typeface="Times New Roman" panose="02020603050405020304" pitchFamily="18" charset="0"/>
              </a:rPr>
              <a:t>Život u skladu sa prirodom</a:t>
            </a:r>
          </a:p>
          <a:p>
            <a:pPr marL="342900" indent="-342900">
              <a:buFont typeface="Arial" panose="020B0604020202020204" pitchFamily="34" charset="0"/>
              <a:buChar char="•"/>
              <a:defRPr/>
            </a:pPr>
            <a:r>
              <a:rPr lang="sr-Latn-CS" sz="3200" dirty="0">
                <a:latin typeface="Times New Roman" panose="02020603050405020304" pitchFamily="18" charset="0"/>
                <a:cs typeface="Times New Roman" panose="02020603050405020304" pitchFamily="18" charset="0"/>
              </a:rPr>
              <a:t>Optimizam i humor</a:t>
            </a:r>
          </a:p>
          <a:p>
            <a:pPr marL="342900" indent="-342900">
              <a:buFont typeface="Arial" panose="020B0604020202020204" pitchFamily="34" charset="0"/>
              <a:buChar char="•"/>
              <a:defRPr/>
            </a:pPr>
            <a:r>
              <a:rPr lang="sr-Latn-CS" sz="3200" dirty="0">
                <a:latin typeface="Times New Roman" panose="02020603050405020304" pitchFamily="18" charset="0"/>
                <a:cs typeface="Times New Roman" panose="02020603050405020304" pitchFamily="18" charset="0"/>
              </a:rPr>
              <a:t>Rad i ljubav</a:t>
            </a:r>
          </a:p>
          <a:p>
            <a:pPr marL="342900" indent="-342900">
              <a:buFont typeface="Arial" panose="020B0604020202020204" pitchFamily="34" charset="0"/>
              <a:buChar char="•"/>
              <a:defRPr/>
            </a:pPr>
            <a:r>
              <a:rPr lang="sr-Latn-CS" sz="3200" dirty="0">
                <a:latin typeface="Times New Roman" panose="02020603050405020304" pitchFamily="18" charset="0"/>
                <a:cs typeface="Times New Roman" panose="02020603050405020304" pitchFamily="18" charset="0"/>
              </a:rPr>
              <a:t>Razvoj duhovnosti, potraga za smislom</a:t>
            </a:r>
          </a:p>
        </p:txBody>
      </p:sp>
      <p:sp>
        <p:nvSpPr>
          <p:cNvPr id="2" name="Rectangle 1"/>
          <p:cNvSpPr/>
          <p:nvPr/>
        </p:nvSpPr>
        <p:spPr>
          <a:xfrm>
            <a:off x="4342804" y="337886"/>
            <a:ext cx="4150495" cy="769441"/>
          </a:xfrm>
          <a:prstGeom prst="rect">
            <a:avLst/>
          </a:prstGeom>
        </p:spPr>
        <p:txBody>
          <a:bodyPr wrap="none">
            <a:spAutoFit/>
          </a:bodyPr>
          <a:lstStyle/>
          <a:p>
            <a:pPr>
              <a:defRPr/>
            </a:pPr>
            <a:r>
              <a:rPr lang="sr-Latn-CS" sz="4400" b="1" dirty="0">
                <a:latin typeface="Times New Roman" panose="02020603050405020304" pitchFamily="18" charset="0"/>
                <a:cs typeface="Times New Roman" panose="02020603050405020304" pitchFamily="18" charset="0"/>
              </a:rPr>
              <a:t>Otporna ličnost:</a:t>
            </a:r>
          </a:p>
        </p:txBody>
      </p:sp>
    </p:spTree>
    <p:extLst>
      <p:ext uri="{BB962C8B-B14F-4D97-AF65-F5344CB8AC3E}">
        <p14:creationId xmlns:p14="http://schemas.microsoft.com/office/powerpoint/2010/main" val="23612539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4224338" y="2708275"/>
            <a:ext cx="4032250" cy="107721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sr-Latn-CS" sz="3200" b="1" i="1" dirty="0">
                <a:ln w="1905"/>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Tehnike za prevladavanje </a:t>
            </a:r>
            <a:r>
              <a:rPr lang="sr-Latn-CS" sz="3200" b="1" i="1" dirty="0" smtClean="0">
                <a:ln w="1905"/>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stresa</a:t>
            </a:r>
            <a:endParaRPr lang="sr-Latn-CS" sz="3200" b="1" i="1" dirty="0">
              <a:ln w="1905"/>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a:spLocks noChangeArrowheads="1"/>
          </p:cNvSpPr>
          <p:nvPr/>
        </p:nvSpPr>
        <p:spPr bwMode="auto">
          <a:xfrm>
            <a:off x="1992313" y="692150"/>
            <a:ext cx="3167062" cy="16764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defRPr/>
            </a:pPr>
            <a:r>
              <a:rPr lang="hr-HR" sz="1600" b="1" i="1" u="sng" dirty="0">
                <a:solidFill>
                  <a:srgbClr val="080808"/>
                </a:solidFill>
                <a:latin typeface="Times New Roman" pitchFamily="18" charset="0"/>
                <a:cs typeface="Times New Roman" pitchFamily="18" charset="0"/>
              </a:rPr>
              <a:t>PROMENA UZROKA STRESA</a:t>
            </a:r>
          </a:p>
          <a:p>
            <a:pPr>
              <a:buFontTx/>
              <a:buChar char="•"/>
              <a:defRPr/>
            </a:pPr>
            <a:r>
              <a:rPr lang="hr-HR" dirty="0">
                <a:solidFill>
                  <a:srgbClr val="080808"/>
                </a:solidFill>
                <a:latin typeface="Times New Roman" pitchFamily="18" charset="0"/>
                <a:cs typeface="Times New Roman" pitchFamily="18" charset="0"/>
              </a:rPr>
              <a:t>uklanjanje uzroka</a:t>
            </a:r>
          </a:p>
          <a:p>
            <a:pPr>
              <a:buFontTx/>
              <a:buChar char="•"/>
              <a:defRPr/>
            </a:pPr>
            <a:r>
              <a:rPr lang="hr-HR" dirty="0">
                <a:solidFill>
                  <a:srgbClr val="080808"/>
                </a:solidFill>
                <a:latin typeface="Times New Roman" pitchFamily="18" charset="0"/>
                <a:cs typeface="Times New Roman" pitchFamily="18" charset="0"/>
              </a:rPr>
              <a:t>širenje resursa </a:t>
            </a:r>
          </a:p>
          <a:p>
            <a:pPr>
              <a:buFontTx/>
              <a:buChar char="•"/>
              <a:defRPr/>
            </a:pPr>
            <a:r>
              <a:rPr lang="hr-HR" dirty="0">
                <a:solidFill>
                  <a:srgbClr val="080808"/>
                </a:solidFill>
                <a:latin typeface="Times New Roman" pitchFamily="18" charset="0"/>
                <a:cs typeface="Times New Roman" pitchFamily="18" charset="0"/>
              </a:rPr>
              <a:t>reorganizacija života</a:t>
            </a:r>
          </a:p>
          <a:p>
            <a:pPr>
              <a:buFontTx/>
              <a:buChar char="•"/>
              <a:defRPr/>
            </a:pPr>
            <a:r>
              <a:rPr lang="hr-HR" dirty="0">
                <a:solidFill>
                  <a:srgbClr val="080808"/>
                </a:solidFill>
                <a:latin typeface="Times New Roman" pitchFamily="18" charset="0"/>
                <a:cs typeface="Times New Roman" pitchFamily="18" charset="0"/>
              </a:rPr>
              <a:t>izbegavanje stresora</a:t>
            </a:r>
          </a:p>
        </p:txBody>
      </p:sp>
      <p:sp>
        <p:nvSpPr>
          <p:cNvPr id="4" name="Rectangle 3"/>
          <p:cNvSpPr>
            <a:spLocks noChangeArrowheads="1"/>
          </p:cNvSpPr>
          <p:nvPr/>
        </p:nvSpPr>
        <p:spPr bwMode="auto">
          <a:xfrm>
            <a:off x="7032626" y="692150"/>
            <a:ext cx="3090863" cy="167640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pPr>
              <a:defRPr/>
            </a:pPr>
            <a:r>
              <a:rPr lang="hr-HR" sz="1600" b="1" i="1" u="sng" dirty="0">
                <a:solidFill>
                  <a:srgbClr val="960000"/>
                </a:solidFill>
                <a:latin typeface="Times New Roman" pitchFamily="18" charset="0"/>
                <a:cs typeface="Times New Roman" pitchFamily="18" charset="0"/>
              </a:rPr>
              <a:t>RAZVIJANJE VEŠTINA </a:t>
            </a:r>
          </a:p>
          <a:p>
            <a:pPr>
              <a:defRPr/>
            </a:pPr>
            <a:r>
              <a:rPr lang="hr-HR" sz="1600" b="1" i="1" u="sng" dirty="0">
                <a:solidFill>
                  <a:srgbClr val="960000"/>
                </a:solidFill>
                <a:latin typeface="Times New Roman" pitchFamily="18" charset="0"/>
                <a:cs typeface="Times New Roman" pitchFamily="18" charset="0"/>
              </a:rPr>
              <a:t>ZA SUOČAVANJE</a:t>
            </a:r>
          </a:p>
          <a:p>
            <a:pPr>
              <a:buFontTx/>
              <a:buChar char="•"/>
              <a:defRPr/>
            </a:pPr>
            <a:r>
              <a:rPr lang="hr-HR" b="1" dirty="0">
                <a:solidFill>
                  <a:schemeClr val="tx1"/>
                </a:solidFill>
                <a:latin typeface="Times New Roman" pitchFamily="18" charset="0"/>
                <a:cs typeface="Times New Roman" pitchFamily="18" charset="0"/>
              </a:rPr>
              <a:t>lični razvoj</a:t>
            </a:r>
          </a:p>
          <a:p>
            <a:pPr>
              <a:buFontTx/>
              <a:buChar char="•"/>
              <a:defRPr/>
            </a:pPr>
            <a:r>
              <a:rPr lang="hr-HR" b="1" dirty="0">
                <a:solidFill>
                  <a:schemeClr val="tx1"/>
                </a:solidFill>
                <a:latin typeface="Times New Roman" pitchFamily="18" charset="0"/>
                <a:cs typeface="Times New Roman" pitchFamily="18" charset="0"/>
              </a:rPr>
              <a:t>upravljanje vremenom</a:t>
            </a:r>
          </a:p>
          <a:p>
            <a:pPr>
              <a:buFontTx/>
              <a:buChar char="•"/>
              <a:defRPr/>
            </a:pPr>
            <a:r>
              <a:rPr lang="hr-HR" b="1" dirty="0">
                <a:solidFill>
                  <a:schemeClr val="tx1"/>
                </a:solidFill>
                <a:latin typeface="Times New Roman" pitchFamily="18" charset="0"/>
                <a:cs typeface="Times New Roman" pitchFamily="18" charset="0"/>
              </a:rPr>
              <a:t>asertivnost </a:t>
            </a:r>
          </a:p>
          <a:p>
            <a:pPr>
              <a:buFontTx/>
              <a:buChar char="•"/>
              <a:defRPr/>
            </a:pPr>
            <a:r>
              <a:rPr lang="hr-HR" b="1" dirty="0">
                <a:solidFill>
                  <a:schemeClr val="tx1"/>
                </a:solidFill>
                <a:latin typeface="Times New Roman" pitchFamily="18" charset="0"/>
                <a:cs typeface="Times New Roman" pitchFamily="18" charset="0"/>
              </a:rPr>
              <a:t>komunikacija</a:t>
            </a:r>
          </a:p>
        </p:txBody>
      </p:sp>
      <p:sp>
        <p:nvSpPr>
          <p:cNvPr id="5" name="Rectangle 5"/>
          <p:cNvSpPr>
            <a:spLocks noChangeArrowheads="1"/>
          </p:cNvSpPr>
          <p:nvPr/>
        </p:nvSpPr>
        <p:spPr bwMode="auto">
          <a:xfrm>
            <a:off x="1992313" y="4149726"/>
            <a:ext cx="3598862" cy="201612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pPr>
              <a:defRPr/>
            </a:pPr>
            <a:endParaRPr lang="hr-HR" sz="1600" b="1" dirty="0">
              <a:solidFill>
                <a:srgbClr val="080808"/>
              </a:solidFill>
              <a:latin typeface="Tahoma" pitchFamily="34" charset="0"/>
            </a:endParaRPr>
          </a:p>
          <a:p>
            <a:pPr>
              <a:defRPr/>
            </a:pPr>
            <a:r>
              <a:rPr lang="hr-HR" sz="1600" b="1" i="1" u="sng" dirty="0">
                <a:solidFill>
                  <a:srgbClr val="080808"/>
                </a:solidFill>
                <a:latin typeface="Times New Roman" pitchFamily="18" charset="0"/>
                <a:cs typeface="Times New Roman" pitchFamily="18" charset="0"/>
              </a:rPr>
              <a:t>RAD NA MISLIMA</a:t>
            </a:r>
          </a:p>
          <a:p>
            <a:pPr>
              <a:buFontTx/>
              <a:buChar char="•"/>
              <a:defRPr/>
            </a:pPr>
            <a:r>
              <a:rPr lang="hr-HR" dirty="0">
                <a:solidFill>
                  <a:srgbClr val="080808"/>
                </a:solidFill>
                <a:latin typeface="Times New Roman" pitchFamily="18" charset="0"/>
                <a:cs typeface="Times New Roman" pitchFamily="18" charset="0"/>
              </a:rPr>
              <a:t>stvaranje pozitivnih predstava</a:t>
            </a:r>
          </a:p>
          <a:p>
            <a:pPr>
              <a:buFontTx/>
              <a:buChar char="•"/>
              <a:defRPr/>
            </a:pPr>
            <a:r>
              <a:rPr lang="hr-HR" dirty="0">
                <a:solidFill>
                  <a:srgbClr val="080808"/>
                </a:solidFill>
                <a:latin typeface="Times New Roman" pitchFamily="18" charset="0"/>
                <a:cs typeface="Times New Roman" pitchFamily="18" charset="0"/>
              </a:rPr>
              <a:t>menjanje nerealističnih verovanja</a:t>
            </a:r>
          </a:p>
          <a:p>
            <a:pPr>
              <a:buFontTx/>
              <a:buChar char="•"/>
              <a:defRPr/>
            </a:pPr>
            <a:r>
              <a:rPr lang="hr-HR" dirty="0">
                <a:solidFill>
                  <a:srgbClr val="080808"/>
                </a:solidFill>
                <a:latin typeface="Times New Roman" pitchFamily="18" charset="0"/>
                <a:cs typeface="Times New Roman" pitchFamily="18" charset="0"/>
              </a:rPr>
              <a:t>izbegavanje “sve ili ništa”</a:t>
            </a:r>
          </a:p>
          <a:p>
            <a:pPr>
              <a:defRPr/>
            </a:pPr>
            <a:r>
              <a:rPr lang="hr-HR" dirty="0">
                <a:solidFill>
                  <a:srgbClr val="080808"/>
                </a:solidFill>
                <a:latin typeface="Times New Roman" pitchFamily="18" charset="0"/>
                <a:cs typeface="Times New Roman" pitchFamily="18" charset="0"/>
              </a:rPr>
              <a:t>  mišljenja i “</a:t>
            </a:r>
            <a:r>
              <a:rPr lang="hr-HR" b="1" i="1" dirty="0">
                <a:solidFill>
                  <a:srgbClr val="080808"/>
                </a:solidFill>
                <a:latin typeface="Times New Roman" pitchFamily="18" charset="0"/>
                <a:cs typeface="Times New Roman" pitchFamily="18" charset="0"/>
              </a:rPr>
              <a:t>moram</a:t>
            </a:r>
            <a:r>
              <a:rPr lang="hr-HR" dirty="0">
                <a:solidFill>
                  <a:srgbClr val="080808"/>
                </a:solidFill>
                <a:latin typeface="Times New Roman" pitchFamily="18" charset="0"/>
                <a:cs typeface="Times New Roman" pitchFamily="18" charset="0"/>
              </a:rPr>
              <a:t>”, </a:t>
            </a:r>
          </a:p>
          <a:p>
            <a:pPr>
              <a:defRPr/>
            </a:pPr>
            <a:r>
              <a:rPr lang="hr-HR" dirty="0">
                <a:solidFill>
                  <a:srgbClr val="080808"/>
                </a:solidFill>
                <a:latin typeface="Times New Roman" pitchFamily="18" charset="0"/>
                <a:cs typeface="Times New Roman" pitchFamily="18" charset="0"/>
              </a:rPr>
              <a:t>“</a:t>
            </a:r>
            <a:r>
              <a:rPr lang="hr-HR" b="1" i="1" dirty="0">
                <a:solidFill>
                  <a:srgbClr val="080808"/>
                </a:solidFill>
                <a:latin typeface="Times New Roman" pitchFamily="18" charset="0"/>
                <a:cs typeface="Times New Roman" pitchFamily="18" charset="0"/>
              </a:rPr>
              <a:t>trebam</a:t>
            </a:r>
            <a:r>
              <a:rPr lang="hr-HR" dirty="0">
                <a:solidFill>
                  <a:srgbClr val="080808"/>
                </a:solidFill>
                <a:latin typeface="Times New Roman" pitchFamily="18" charset="0"/>
                <a:cs typeface="Times New Roman" pitchFamily="18" charset="0"/>
              </a:rPr>
              <a:t>” rečenica</a:t>
            </a:r>
          </a:p>
          <a:p>
            <a:pPr>
              <a:defRPr/>
            </a:pPr>
            <a:endParaRPr lang="hr-HR" sz="1600" dirty="0">
              <a:solidFill>
                <a:srgbClr val="080808"/>
              </a:solidFill>
              <a:latin typeface="Times New Roman" pitchFamily="18" charset="0"/>
              <a:cs typeface="Times New Roman" pitchFamily="18" charset="0"/>
            </a:endParaRPr>
          </a:p>
        </p:txBody>
      </p:sp>
      <p:sp>
        <p:nvSpPr>
          <p:cNvPr id="18438" name="Rectangle 6"/>
          <p:cNvSpPr>
            <a:spLocks noChangeArrowheads="1"/>
          </p:cNvSpPr>
          <p:nvPr/>
        </p:nvSpPr>
        <p:spPr bwMode="auto">
          <a:xfrm>
            <a:off x="6600826" y="4149726"/>
            <a:ext cx="3743325" cy="201612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pPr>
              <a:defRPr/>
            </a:pPr>
            <a:endParaRPr lang="hr-HR" sz="1600" b="1" u="sng" dirty="0">
              <a:solidFill>
                <a:srgbClr val="960000"/>
              </a:solidFill>
              <a:latin typeface="Tahoma" pitchFamily="34" charset="0"/>
            </a:endParaRPr>
          </a:p>
          <a:p>
            <a:pPr>
              <a:defRPr/>
            </a:pPr>
            <a:r>
              <a:rPr lang="hr-HR" sz="1600" b="1" i="1" u="sng" dirty="0">
                <a:solidFill>
                  <a:srgbClr val="960000"/>
                </a:solidFill>
                <a:latin typeface="Times New Roman" pitchFamily="18" charset="0"/>
                <a:cs typeface="Times New Roman" pitchFamily="18" charset="0"/>
              </a:rPr>
              <a:t>URAVNOTEŽENI ŽIVOTNI STIL</a:t>
            </a:r>
          </a:p>
          <a:p>
            <a:pPr>
              <a:buFontTx/>
              <a:buChar char="•"/>
              <a:defRPr/>
            </a:pPr>
            <a:r>
              <a:rPr lang="hr-HR" dirty="0">
                <a:solidFill>
                  <a:srgbClr val="080808"/>
                </a:solidFill>
                <a:latin typeface="Times New Roman" pitchFamily="18" charset="0"/>
                <a:cs typeface="Times New Roman" pitchFamily="18" charset="0"/>
              </a:rPr>
              <a:t>zdrava ishrana</a:t>
            </a:r>
          </a:p>
          <a:p>
            <a:pPr>
              <a:buFontTx/>
              <a:buChar char="•"/>
              <a:defRPr/>
            </a:pPr>
            <a:r>
              <a:rPr lang="hr-HR" dirty="0">
                <a:solidFill>
                  <a:srgbClr val="080808"/>
                </a:solidFill>
                <a:latin typeface="Times New Roman" pitchFamily="18" charset="0"/>
                <a:cs typeface="Times New Roman" pitchFamily="18" charset="0"/>
              </a:rPr>
              <a:t>izbegavati upotrebu duvana, </a:t>
            </a:r>
          </a:p>
          <a:p>
            <a:pPr>
              <a:defRPr/>
            </a:pPr>
            <a:r>
              <a:rPr lang="hr-HR" dirty="0">
                <a:solidFill>
                  <a:srgbClr val="080808"/>
                </a:solidFill>
                <a:latin typeface="Times New Roman" pitchFamily="18" charset="0"/>
                <a:cs typeface="Times New Roman" pitchFamily="18" charset="0"/>
              </a:rPr>
              <a:t>alkohola i kofeina</a:t>
            </a:r>
          </a:p>
          <a:p>
            <a:pPr>
              <a:buFontTx/>
              <a:buChar char="•"/>
              <a:defRPr/>
            </a:pPr>
            <a:r>
              <a:rPr lang="hr-HR" dirty="0">
                <a:solidFill>
                  <a:srgbClr val="080808"/>
                </a:solidFill>
                <a:latin typeface="Times New Roman" pitchFamily="18" charset="0"/>
                <a:cs typeface="Times New Roman" pitchFamily="18" charset="0"/>
              </a:rPr>
              <a:t>redovno vežbanje</a:t>
            </a:r>
          </a:p>
          <a:p>
            <a:pPr>
              <a:buFontTx/>
              <a:buChar char="•"/>
              <a:defRPr/>
            </a:pPr>
            <a:r>
              <a:rPr lang="hr-HR" dirty="0">
                <a:solidFill>
                  <a:srgbClr val="080808"/>
                </a:solidFill>
                <a:latin typeface="Times New Roman" pitchFamily="18" charset="0"/>
                <a:cs typeface="Times New Roman" pitchFamily="18" charset="0"/>
              </a:rPr>
              <a:t>razvoj hobija i interesa</a:t>
            </a:r>
          </a:p>
          <a:p>
            <a:pPr>
              <a:buFontTx/>
              <a:buChar char="•"/>
              <a:defRPr/>
            </a:pPr>
            <a:r>
              <a:rPr lang="hr-HR" dirty="0">
                <a:solidFill>
                  <a:srgbClr val="080808"/>
                </a:solidFill>
                <a:latin typeface="Times New Roman" pitchFamily="18" charset="0"/>
                <a:cs typeface="Times New Roman" pitchFamily="18" charset="0"/>
              </a:rPr>
              <a:t>učenje kako se opustiti i spavati bolje</a:t>
            </a:r>
          </a:p>
          <a:p>
            <a:pPr>
              <a:defRPr/>
            </a:pPr>
            <a:endParaRPr lang="hr-HR" sz="1600" dirty="0">
              <a:solidFill>
                <a:srgbClr val="080808"/>
              </a:solidFill>
              <a:latin typeface="Times New Roman" pitchFamily="18" charset="0"/>
              <a:cs typeface="Times New Roman" pitchFamily="18" charset="0"/>
            </a:endParaRPr>
          </a:p>
        </p:txBody>
      </p:sp>
      <p:sp>
        <p:nvSpPr>
          <p:cNvPr id="33799" name="Line 7"/>
          <p:cNvSpPr>
            <a:spLocks noChangeShapeType="1"/>
          </p:cNvSpPr>
          <p:nvPr/>
        </p:nvSpPr>
        <p:spPr bwMode="auto">
          <a:xfrm>
            <a:off x="3432175" y="2420938"/>
            <a:ext cx="7620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0" name="Line 8"/>
          <p:cNvSpPr>
            <a:spLocks noChangeShapeType="1"/>
          </p:cNvSpPr>
          <p:nvPr/>
        </p:nvSpPr>
        <p:spPr bwMode="auto">
          <a:xfrm flipV="1">
            <a:off x="3216275" y="3644901"/>
            <a:ext cx="985838"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1" name="Line 9"/>
          <p:cNvSpPr>
            <a:spLocks noChangeShapeType="1"/>
          </p:cNvSpPr>
          <p:nvPr/>
        </p:nvSpPr>
        <p:spPr bwMode="auto">
          <a:xfrm flipH="1">
            <a:off x="8256588" y="2420938"/>
            <a:ext cx="7620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2" name="Line 10"/>
          <p:cNvSpPr>
            <a:spLocks noChangeShapeType="1"/>
          </p:cNvSpPr>
          <p:nvPr/>
        </p:nvSpPr>
        <p:spPr bwMode="auto">
          <a:xfrm flipH="1" flipV="1">
            <a:off x="8256588" y="3644901"/>
            <a:ext cx="792162"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6175873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5388" y="838410"/>
            <a:ext cx="10325820" cy="5267596"/>
          </a:xfrm>
          <a:prstGeom prst="rect">
            <a:avLst/>
          </a:prstGeom>
        </p:spPr>
        <p:txBody>
          <a:bodyPr wrap="square">
            <a:spAutoFit/>
          </a:bodyPr>
          <a:lstStyle/>
          <a:p>
            <a:pPr algn="just">
              <a:lnSpc>
                <a:spcPct val="115000"/>
              </a:lnSpc>
              <a:spcAft>
                <a:spcPts val="600"/>
              </a:spcAft>
            </a:pPr>
            <a:r>
              <a:rPr lang="sr-Latn-RS" sz="2400" b="1" dirty="0" smtClean="0">
                <a:latin typeface="Times New Roman" panose="02020603050405020304" pitchFamily="18" charset="0"/>
                <a:ea typeface="Calibri" panose="020F0502020204030204" pitchFamily="34" charset="0"/>
                <a:cs typeface="Times New Roman" panose="02020603050405020304" pitchFamily="18" charset="0"/>
              </a:rPr>
              <a:t>Savremeni koncept stresa na stres gleda kao na dinamičku relaciju između osobe i njenog okruženja, stavljajući pri tome akcenat na to da</a:t>
            </a:r>
            <a:r>
              <a:rPr lang="sr-Cyrl-CS" sz="2400" b="1" dirty="0" smtClean="0">
                <a:latin typeface="Times New Roman" panose="02020603050405020304" pitchFamily="18" charset="0"/>
                <a:ea typeface="Calibri" panose="020F0502020204030204" pitchFamily="34" charset="0"/>
                <a:cs typeface="Times New Roman" panose="02020603050405020304" pitchFamily="18" charset="0"/>
              </a:rPr>
              <a:t>: </a:t>
            </a:r>
            <a:endParaRPr lang="sr-Latn-RS" sz="2400"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00"/>
              </a:spcAft>
            </a:pP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mj-lt"/>
              <a:buAutoNum type="arabicPeriod"/>
            </a:pPr>
            <a:r>
              <a:rPr lang="sr-Latn-RS" sz="200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Uzročnici hroničnog stresa su duboko ugrađeni u naš svakodnevni život ali pored njih postoje i brojni individualni faktori stresa na koje možemo uticati</a:t>
            </a:r>
            <a:r>
              <a:rPr lang="sr-Cyrl-CS" sz="200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a:t>
            </a:r>
            <a:endParaRPr lang="en-US" sz="20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mj-lt"/>
              <a:buAutoNum type="arabicPeriod"/>
            </a:pPr>
            <a:r>
              <a:rPr lang="sr-Latn-RS" sz="200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Moguće je steći veću i širu kompetentnost za reagovanje na stres</a:t>
            </a:r>
            <a:r>
              <a:rPr lang="sr-Latn-CS" sz="200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mj-lt"/>
              <a:buAutoNum type="arabicPeriod"/>
            </a:pPr>
            <a:r>
              <a:rPr lang="sr-Latn-RS" sz="200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Rezilijentnost se uči, vežba i razvija</a:t>
            </a:r>
            <a:r>
              <a:rPr lang="sr-Latn-CS" sz="200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mj-lt"/>
              <a:buAutoNum type="arabicPeriod"/>
            </a:pPr>
            <a:r>
              <a:rPr lang="sr-Latn-RS" sz="200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Prosperitet znači živeti u kontaktu sa sopstvenim resursima</a:t>
            </a:r>
            <a:r>
              <a:rPr lang="sr-Cyrl-CS" sz="200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a:t>
            </a:r>
            <a:endParaRPr lang="en-US" sz="20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mj-lt"/>
              <a:buAutoNum type="arabicPeriod"/>
            </a:pPr>
            <a:r>
              <a:rPr lang="sr-Latn-RS" sz="200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Resursi mogu biti naše sposobnosti, osobine, talenti, znanja, ideje, vizije, kontakti, dobro zdravlje, novac i druga materijalna dobra, značajne osobe u našem životu...</a:t>
            </a:r>
            <a:r>
              <a:rPr lang="sr-Cyrl-CS" sz="200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mj-lt"/>
              <a:buAutoNum type="arabicPeriod"/>
            </a:pPr>
            <a:r>
              <a:rPr lang="sr-Latn-RS" sz="200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Lako čemo se suočiti i prevladati krizne i stresne situacije ako smo fizički zdravi, energični, imamo pozitivna verovanja, komunikativni smo i dobro se snalazimo sa drugim ljudima, imamo odgovarajuće finansijske i materijalne mogućnosti, podršku bliskih ljudi</a:t>
            </a:r>
            <a:r>
              <a:rPr lang="sr-Cyrl-CS" sz="200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a:t>
            </a:r>
            <a:endParaRPr lang="en-US" sz="2000" u="none" strike="noStrike" dirty="0">
              <a:effectLst/>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0873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ChangeArrowheads="1"/>
          </p:cNvSpPr>
          <p:nvPr/>
        </p:nvSpPr>
        <p:spPr bwMode="auto">
          <a:xfrm>
            <a:off x="1919289" y="2099456"/>
            <a:ext cx="8351837" cy="18161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eaLnBrk="0" hangingPunct="0">
              <a:defRPr/>
            </a:pPr>
            <a:r>
              <a:rPr lang="sr-Latn-CS" sz="2600" dirty="0" smtClean="0">
                <a:solidFill>
                  <a:srgbClr val="000000"/>
                </a:solidFill>
                <a:latin typeface="Times New Roman" pitchFamily="18" charset="0"/>
                <a:cs typeface="Times New Roman" pitchFamily="18" charset="0"/>
              </a:rPr>
              <a:t>S</a:t>
            </a:r>
            <a:r>
              <a:rPr lang="sr-Latn-CS" sz="2800" dirty="0" smtClean="0">
                <a:solidFill>
                  <a:srgbClr val="000000"/>
                </a:solidFill>
                <a:latin typeface="Times New Roman" pitchFamily="18" charset="0"/>
                <a:cs typeface="Times New Roman" pitchFamily="18" charset="0"/>
              </a:rPr>
              <a:t>tres </a:t>
            </a:r>
            <a:r>
              <a:rPr lang="sr-Latn-CS" sz="2800" dirty="0">
                <a:solidFill>
                  <a:srgbClr val="000000"/>
                </a:solidFill>
                <a:latin typeface="Times New Roman" pitchFamily="18" charset="0"/>
                <a:cs typeface="Times New Roman" pitchFamily="18" charset="0"/>
              </a:rPr>
              <a:t>je u 20-om veku postao najčešći faktor rizika za savremenog čoveka, </a:t>
            </a:r>
            <a:r>
              <a:rPr lang="sr-Latn-CS" sz="2800" b="1" i="1" dirty="0">
                <a:solidFill>
                  <a:srgbClr val="000000"/>
                </a:solidFill>
                <a:latin typeface="Times New Roman" pitchFamily="18" charset="0"/>
                <a:cs typeface="Times New Roman" pitchFamily="18" charset="0"/>
              </a:rPr>
              <a:t>“kritički činilac u održavanju zdravlja” </a:t>
            </a:r>
            <a:r>
              <a:rPr lang="sr-Latn-CS" sz="2800" dirty="0">
                <a:solidFill>
                  <a:srgbClr val="000000"/>
                </a:solidFill>
                <a:latin typeface="Times New Roman" pitchFamily="18" charset="0"/>
                <a:cs typeface="Times New Roman" pitchFamily="18" charset="0"/>
              </a:rPr>
              <a:t>i uzrok mnogih psihosomatskih bolesti, pa su ga Ujedinjene nacije nazvale </a:t>
            </a:r>
            <a:r>
              <a:rPr lang="sr-Latn-CS" sz="2800" b="1" i="1" dirty="0">
                <a:solidFill>
                  <a:srgbClr val="000000"/>
                </a:solidFill>
                <a:latin typeface="Times New Roman" pitchFamily="18" charset="0"/>
                <a:cs typeface="Times New Roman" pitchFamily="18" charset="0"/>
              </a:rPr>
              <a:t>“bolešću 20-og veka”</a:t>
            </a:r>
            <a:r>
              <a:rPr lang="sr-Latn-CS" sz="2800" b="1" i="1" dirty="0">
                <a:latin typeface="Arial Narrow" pitchFamily="34" charset="0"/>
              </a:rPr>
              <a:t>.</a:t>
            </a:r>
            <a:endParaRPr lang="sr-Latn-CS" sz="2800" b="1" i="1" dirty="0">
              <a:solidFill>
                <a:srgbClr val="000000"/>
              </a:solidFill>
              <a:latin typeface="Arial Narrow" pitchFamily="34" charset="0"/>
              <a:cs typeface="Times New Roman" pitchFamily="18" charset="0"/>
            </a:endParaRPr>
          </a:p>
        </p:txBody>
      </p:sp>
      <p:sp>
        <p:nvSpPr>
          <p:cNvPr id="40964" name="Rectangle 7"/>
          <p:cNvSpPr>
            <a:spLocks noChangeArrowheads="1"/>
          </p:cNvSpPr>
          <p:nvPr/>
        </p:nvSpPr>
        <p:spPr bwMode="auto">
          <a:xfrm>
            <a:off x="2037276" y="4631506"/>
            <a:ext cx="8353425" cy="95408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defRPr/>
            </a:pPr>
            <a:r>
              <a:rPr lang="sr-Latn-CS" sz="2800" dirty="0" smtClean="0">
                <a:solidFill>
                  <a:srgbClr val="000000"/>
                </a:solidFill>
                <a:latin typeface="Times New Roman" pitchFamily="18" charset="0"/>
                <a:cs typeface="Times New Roman" pitchFamily="18" charset="0"/>
              </a:rPr>
              <a:t>U </a:t>
            </a:r>
            <a:r>
              <a:rPr lang="sr-Latn-CS" sz="2800" dirty="0">
                <a:solidFill>
                  <a:srgbClr val="000000"/>
                </a:solidFill>
                <a:latin typeface="Times New Roman" pitchFamily="18" charset="0"/>
                <a:cs typeface="Times New Roman" pitchFamily="18" charset="0"/>
              </a:rPr>
              <a:t>razvijenim industrijskim zemljama je čak </a:t>
            </a:r>
            <a:r>
              <a:rPr lang="sr-Latn-CS" sz="2800" b="1" i="1" dirty="0">
                <a:solidFill>
                  <a:srgbClr val="C00000"/>
                </a:solidFill>
                <a:latin typeface="Times New Roman" pitchFamily="18" charset="0"/>
                <a:cs typeface="Times New Roman" pitchFamily="18" charset="0"/>
              </a:rPr>
              <a:t>75-90%</a:t>
            </a:r>
            <a:r>
              <a:rPr lang="sr-Latn-CS" sz="2800" b="1" dirty="0">
                <a:solidFill>
                  <a:srgbClr val="000000"/>
                </a:solidFill>
                <a:latin typeface="Times New Roman" pitchFamily="18" charset="0"/>
                <a:cs typeface="Times New Roman" pitchFamily="18" charset="0"/>
              </a:rPr>
              <a:t> </a:t>
            </a:r>
            <a:r>
              <a:rPr lang="sr-Latn-CS" sz="2800" b="1" i="1" dirty="0">
                <a:solidFill>
                  <a:srgbClr val="C00000"/>
                </a:solidFill>
                <a:latin typeface="Times New Roman" pitchFamily="18" charset="0"/>
                <a:cs typeface="Times New Roman" pitchFamily="18" charset="0"/>
              </a:rPr>
              <a:t>poseta lekaru opšte medicine povezano sa stresom.</a:t>
            </a:r>
            <a:endParaRPr lang="en-US" sz="2800" b="1" i="1" dirty="0">
              <a:solidFill>
                <a:srgbClr val="C00000"/>
              </a:solidFill>
            </a:endParaRPr>
          </a:p>
        </p:txBody>
      </p:sp>
      <p:sp>
        <p:nvSpPr>
          <p:cNvPr id="5" name="Rectangle 4"/>
          <p:cNvSpPr/>
          <p:nvPr/>
        </p:nvSpPr>
        <p:spPr>
          <a:xfrm>
            <a:off x="1919288" y="884879"/>
            <a:ext cx="8351837" cy="646112"/>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sr-Latn-CS" sz="3600"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“Sam</a:t>
            </a:r>
            <a:r>
              <a:rPr lang="sr-Latn-CS" sz="3600" dirty="0">
                <a:solidFill>
                  <a:srgbClr val="000000"/>
                </a:solidFill>
                <a:latin typeface="Times New Roman" pitchFamily="18" charset="0"/>
                <a:cs typeface="Times New Roman" pitchFamily="18" charset="0"/>
              </a:rPr>
              <a:t> </a:t>
            </a:r>
            <a:r>
              <a:rPr lang="sr-Latn-CS" sz="3600" dirty="0">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po sebi stres je so života</a:t>
            </a:r>
            <a:r>
              <a:rPr lang="sr-Latn-CS" sz="3600" dirty="0">
                <a:solidFill>
                  <a:srgbClr val="000000"/>
                </a:solidFill>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355148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6246" y="1357046"/>
            <a:ext cx="10343535" cy="4401205"/>
          </a:xfrm>
          <a:prstGeom prst="rect">
            <a:avLst/>
          </a:prstGeom>
          <a:ln w="28575">
            <a:solidFill>
              <a:srgbClr val="C00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sr-Latn-RS" sz="2800" dirty="0" smtClean="0">
                <a:latin typeface="Times New Roman" panose="02020603050405020304" pitchFamily="18" charset="0"/>
              </a:rPr>
              <a:t>Pojava pandemije</a:t>
            </a:r>
            <a:r>
              <a:rPr lang="en-US" sz="2800" dirty="0" smtClean="0">
                <a:solidFill>
                  <a:srgbClr val="333333"/>
                </a:solidFill>
                <a:effectLst/>
                <a:latin typeface="Times New Roman" panose="02020603050405020304" pitchFamily="18" charset="0"/>
                <a:ea typeface="Calibri" panose="020F0502020204030204" pitchFamily="34" charset="0"/>
              </a:rPr>
              <a:t> COVID-19 </a:t>
            </a:r>
            <a:r>
              <a:rPr lang="sr-Latn-RS" sz="2800" dirty="0" smtClean="0">
                <a:solidFill>
                  <a:srgbClr val="333333"/>
                </a:solidFill>
                <a:latin typeface="Times New Roman" panose="02020603050405020304" pitchFamily="18" charset="0"/>
                <a:ea typeface="Calibri" panose="020F0502020204030204" pitchFamily="34" charset="0"/>
              </a:rPr>
              <a:t>dodatno je povećala stresne činioce i među zdravstvenim radnicima i među pacijentima, tako da pored uobičajenih stresora kao što su svakodnevne nepredvidive situacije, komunikacija sa teško obolelim ili neizlečivim pacijentima, prevelik obim posla, prevelika i nerealna očekivanja pacijenata i njihovih porodica, česta verbalna i fizička agresija od strane pacijenata i članova porodica, smenski rad, neadekvatna plata, sada prisutni i strah za vlastito zdravlje i zdravlje članova porodice i kolega, što je sve rezultovalo povećanjem straha, anksioznosti i depresije povezane sa pandemijom </a:t>
            </a:r>
            <a:r>
              <a:rPr lang="en-US" sz="2800" dirty="0" smtClean="0">
                <a:solidFill>
                  <a:srgbClr val="333333"/>
                </a:solidFill>
                <a:effectLst/>
                <a:latin typeface="Times New Roman" panose="02020603050405020304" pitchFamily="18" charset="0"/>
                <a:ea typeface="Calibri" panose="020F0502020204030204" pitchFamily="34" charset="0"/>
              </a:rPr>
              <a:t>COVID-19</a:t>
            </a:r>
            <a:r>
              <a:rPr lang="sr-Latn-RS" sz="2800" dirty="0" smtClean="0">
                <a:solidFill>
                  <a:srgbClr val="333333"/>
                </a:solidFill>
                <a:effectLst/>
                <a:latin typeface="Times New Roman" panose="02020603050405020304" pitchFamily="18" charset="0"/>
                <a:ea typeface="Calibri" panose="020F0502020204030204" pitchFamily="34" charset="0"/>
              </a:rPr>
              <a:t>.</a:t>
            </a:r>
            <a:endParaRPr lang="en-US" sz="2800" dirty="0" smtClean="0"/>
          </a:p>
        </p:txBody>
      </p:sp>
    </p:spTree>
    <p:extLst>
      <p:ext uri="{BB962C8B-B14F-4D97-AF65-F5344CB8AC3E}">
        <p14:creationId xmlns:p14="http://schemas.microsoft.com/office/powerpoint/2010/main" val="3238524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211" y="793156"/>
            <a:ext cx="11050438" cy="5543056"/>
          </a:xfrm>
          <a:prstGeom prst="rect">
            <a:avLst/>
          </a:prstGeom>
        </p:spPr>
        <p:txBody>
          <a:bodyPr wrap="square">
            <a:spAutoFit/>
          </a:bodyPr>
          <a:lstStyle/>
          <a:p>
            <a:pPr>
              <a:lnSpc>
                <a:spcPct val="115000"/>
              </a:lnSpc>
              <a:spcAft>
                <a:spcPts val="0"/>
              </a:spcAft>
            </a:pPr>
            <a:r>
              <a:rPr lang="sr-Latn-RS" sz="3200" b="1" dirty="0" smtClean="0">
                <a:effectLst/>
                <a:latin typeface="Times New Roman" panose="02020603050405020304" pitchFamily="18" charset="0"/>
                <a:ea typeface="MinionPro-Regular"/>
                <a:cs typeface="Times New Roman" panose="02020603050405020304" pitchFamily="18" charset="0"/>
              </a:rPr>
              <a:t>Prema podacima iz literature izdvojeno je osam izvora anksioznosti i briga među zdravstvenim radnicima, a koje se odnose na pandemiju</a:t>
            </a:r>
            <a:r>
              <a:rPr lang="sr-Cyrl-RS" sz="3200" b="1" dirty="0" smtClean="0">
                <a:effectLst/>
                <a:latin typeface="Times New Roman" panose="02020603050405020304" pitchFamily="18" charset="0"/>
                <a:ea typeface="MinionPro-Regular"/>
                <a:cs typeface="Times New Roman" panose="02020603050405020304" pitchFamily="18" charset="0"/>
              </a:rPr>
              <a:t> </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COVID-19</a:t>
            </a:r>
            <a:r>
              <a:rPr lang="en-US" sz="3200" b="1" dirty="0" smtClean="0">
                <a:effectLst/>
                <a:latin typeface="Times New Roman" panose="02020603050405020304" pitchFamily="18" charset="0"/>
                <a:ea typeface="MinionPro-Regular"/>
                <a:cs typeface="Times New Roman" panose="02020603050405020304" pitchFamily="18" charset="0"/>
              </a:rPr>
              <a:t>: </a:t>
            </a:r>
            <a:endParaRPr lang="sr-Latn-RS" sz="3200" b="1" dirty="0" smtClean="0">
              <a:effectLst/>
              <a:latin typeface="Times New Roman" panose="02020603050405020304" pitchFamily="18" charset="0"/>
              <a:ea typeface="MinionPro-Regular"/>
              <a:cs typeface="Times New Roman" panose="02020603050405020304" pitchFamily="18" charset="0"/>
            </a:endParaRPr>
          </a:p>
          <a:p>
            <a:pPr>
              <a:lnSpc>
                <a:spcPct val="115000"/>
              </a:lnSpc>
              <a:spcAft>
                <a:spcPts val="0"/>
              </a:spcAft>
            </a:pPr>
            <a:endPar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n-US" sz="2000" dirty="0" smtClean="0">
                <a:effectLst/>
                <a:latin typeface="Times New Roman" panose="02020603050405020304" pitchFamily="18" charset="0"/>
                <a:ea typeface="MinionPro-Regular"/>
                <a:cs typeface="Times New Roman" panose="02020603050405020304" pitchFamily="18" charset="0"/>
              </a:rPr>
              <a:t>1) </a:t>
            </a:r>
            <a:r>
              <a:rPr lang="sr-Latn-RS" sz="2000" dirty="0" smtClean="0">
                <a:effectLst/>
                <a:latin typeface="Times New Roman" panose="02020603050405020304" pitchFamily="18" charset="0"/>
                <a:ea typeface="MinionPro-Regular"/>
                <a:cs typeface="Times New Roman" panose="02020603050405020304" pitchFamily="18" charset="0"/>
              </a:rPr>
              <a:t>Dostupnost zaštitne opreme</a:t>
            </a:r>
            <a:r>
              <a:rPr lang="en-US" sz="2000" dirty="0" smtClean="0">
                <a:effectLst/>
                <a:latin typeface="Times New Roman" panose="02020603050405020304" pitchFamily="18" charset="0"/>
                <a:ea typeface="MinionPro-Regular"/>
                <a:cs typeface="Times New Roman" panose="02020603050405020304" pitchFamily="18" charset="0"/>
              </a:rPr>
              <a:t> </a:t>
            </a:r>
            <a:endParaRPr lang="en-US"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n-US" sz="2000" dirty="0" smtClean="0">
                <a:effectLst/>
                <a:latin typeface="Times New Roman" panose="02020603050405020304" pitchFamily="18" charset="0"/>
                <a:ea typeface="MinionPro-Regular"/>
                <a:cs typeface="Times New Roman" panose="02020603050405020304" pitchFamily="18" charset="0"/>
              </a:rPr>
              <a:t>2) </a:t>
            </a:r>
            <a:r>
              <a:rPr lang="sr-Latn-RS" sz="2000" dirty="0" smtClean="0">
                <a:effectLst/>
                <a:latin typeface="Times New Roman" panose="02020603050405020304" pitchFamily="18" charset="0"/>
                <a:ea typeface="MinionPro-Regular"/>
                <a:cs typeface="Times New Roman" panose="02020603050405020304" pitchFamily="18" charset="0"/>
              </a:rPr>
              <a:t>Izloženost virusu na poslu i prenošenje na porodicu</a:t>
            </a:r>
            <a:r>
              <a:rPr lang="en-US" sz="2000" dirty="0" smtClean="0">
                <a:effectLst/>
                <a:latin typeface="Times New Roman" panose="02020603050405020304" pitchFamily="18" charset="0"/>
                <a:ea typeface="MinionPro-Regular"/>
                <a:cs typeface="Times New Roman" panose="02020603050405020304" pitchFamily="18" charset="0"/>
              </a:rPr>
              <a:t> </a:t>
            </a:r>
            <a:endParaRPr lang="en-US"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n-US" sz="2000" dirty="0" smtClean="0">
                <a:effectLst/>
                <a:latin typeface="Times New Roman" panose="02020603050405020304" pitchFamily="18" charset="0"/>
                <a:ea typeface="MinionPro-Regular"/>
                <a:cs typeface="Times New Roman" panose="02020603050405020304" pitchFamily="18" charset="0"/>
              </a:rPr>
              <a:t>3) </a:t>
            </a:r>
            <a:r>
              <a:rPr lang="sr-Latn-RS" sz="2000" dirty="0" smtClean="0">
                <a:effectLst/>
                <a:latin typeface="Times New Roman" panose="02020603050405020304" pitchFamily="18" charset="0"/>
                <a:ea typeface="MinionPro-Regular"/>
                <a:cs typeface="Times New Roman" panose="02020603050405020304" pitchFamily="18" charset="0"/>
              </a:rPr>
              <a:t>Strah da ako se </a:t>
            </a:r>
            <a:r>
              <a:rPr lang="sr-Latn-RS" sz="2000" smtClean="0">
                <a:effectLst/>
                <a:latin typeface="Times New Roman" panose="02020603050405020304" pitchFamily="18" charset="0"/>
                <a:ea typeface="MinionPro-Regular"/>
                <a:cs typeface="Times New Roman" panose="02020603050405020304" pitchFamily="18" charset="0"/>
              </a:rPr>
              <a:t>zaraze </a:t>
            </a:r>
            <a:r>
              <a:rPr lang="sr-Latn-RS" sz="2000" smtClean="0">
                <a:effectLst/>
                <a:latin typeface="Times New Roman" panose="02020603050405020304" pitchFamily="18" charset="0"/>
                <a:ea typeface="MinionPro-Regular"/>
                <a:cs typeface="Times New Roman" panose="02020603050405020304" pitchFamily="18" charset="0"/>
              </a:rPr>
              <a:t>će </a:t>
            </a:r>
            <a:r>
              <a:rPr lang="sr-Latn-RS" sz="2000" dirty="0" smtClean="0">
                <a:effectLst/>
                <a:latin typeface="Times New Roman" panose="02020603050405020304" pitchFamily="18" charset="0"/>
                <a:ea typeface="MinionPro-Regular"/>
                <a:cs typeface="Times New Roman" panose="02020603050405020304" pitchFamily="18" charset="0"/>
              </a:rPr>
              <a:t>bolest preneti i na svoje pacijente</a:t>
            </a:r>
            <a:r>
              <a:rPr lang="en-US" sz="2000" dirty="0" smtClean="0">
                <a:effectLst/>
                <a:latin typeface="Times New Roman" panose="02020603050405020304" pitchFamily="18" charset="0"/>
                <a:ea typeface="MinionPro-Regular"/>
                <a:cs typeface="Times New Roman" panose="02020603050405020304" pitchFamily="18" charset="0"/>
              </a:rPr>
              <a:t> </a:t>
            </a:r>
            <a:endParaRPr lang="en-US"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n-US" sz="2000" dirty="0" smtClean="0">
                <a:effectLst/>
                <a:latin typeface="Times New Roman" panose="02020603050405020304" pitchFamily="18" charset="0"/>
                <a:ea typeface="MinionPro-Regular"/>
                <a:cs typeface="Times New Roman" panose="02020603050405020304" pitchFamily="18" charset="0"/>
              </a:rPr>
              <a:t>4) </a:t>
            </a:r>
            <a:r>
              <a:rPr lang="sr-Latn-RS" sz="2000" dirty="0" smtClean="0">
                <a:effectLst/>
                <a:latin typeface="Times New Roman" panose="02020603050405020304" pitchFamily="18" charset="0"/>
                <a:ea typeface="MinionPro-Regular"/>
                <a:cs typeface="Times New Roman" panose="02020603050405020304" pitchFamily="18" charset="0"/>
              </a:rPr>
              <a:t>Nesigurnost u podršku organizacije ako se zaraze</a:t>
            </a:r>
            <a:r>
              <a:rPr lang="en-US" sz="2000" dirty="0" smtClean="0">
                <a:effectLst/>
                <a:latin typeface="Times New Roman" panose="02020603050405020304" pitchFamily="18" charset="0"/>
                <a:ea typeface="MinionPro-Regular"/>
                <a:cs typeface="Times New Roman" panose="02020603050405020304" pitchFamily="18" charset="0"/>
              </a:rPr>
              <a:t> </a:t>
            </a:r>
            <a:endParaRPr lang="en-US"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n-US" sz="2000" dirty="0" smtClean="0">
                <a:effectLst/>
                <a:latin typeface="Times New Roman" panose="02020603050405020304" pitchFamily="18" charset="0"/>
                <a:ea typeface="MinionPro-Regular"/>
                <a:cs typeface="Times New Roman" panose="02020603050405020304" pitchFamily="18" charset="0"/>
              </a:rPr>
              <a:t>5) </a:t>
            </a:r>
            <a:r>
              <a:rPr lang="sr-Latn-RS" sz="2000" dirty="0" smtClean="0">
                <a:effectLst/>
                <a:latin typeface="Times New Roman" panose="02020603050405020304" pitchFamily="18" charset="0"/>
                <a:ea typeface="MinionPro-Regular"/>
                <a:cs typeface="Times New Roman" panose="02020603050405020304" pitchFamily="18" charset="0"/>
              </a:rPr>
              <a:t>Dostupnost brige o deci dok su na poslu i rade prekovremeno</a:t>
            </a:r>
            <a:r>
              <a:rPr lang="en-US" sz="2000" dirty="0" smtClean="0">
                <a:effectLst/>
                <a:latin typeface="Times New Roman" panose="02020603050405020304" pitchFamily="18" charset="0"/>
                <a:ea typeface="MinionPro-Regular"/>
                <a:cs typeface="Times New Roman" panose="02020603050405020304" pitchFamily="18" charset="0"/>
              </a:rPr>
              <a:t> </a:t>
            </a:r>
            <a:endParaRPr lang="en-US"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n-US" sz="2000" dirty="0" smtClean="0">
                <a:effectLst/>
                <a:latin typeface="Times New Roman" panose="02020603050405020304" pitchFamily="18" charset="0"/>
                <a:ea typeface="MinionPro-Regular"/>
                <a:cs typeface="Times New Roman" panose="02020603050405020304" pitchFamily="18" charset="0"/>
              </a:rPr>
              <a:t>6) </a:t>
            </a:r>
            <a:r>
              <a:rPr lang="sr-Latn-RS" sz="2000" dirty="0" smtClean="0">
                <a:effectLst/>
                <a:latin typeface="Times New Roman" panose="02020603050405020304" pitchFamily="18" charset="0"/>
                <a:ea typeface="MinionPro-Regular"/>
                <a:cs typeface="Times New Roman" panose="02020603050405020304" pitchFamily="18" charset="0"/>
              </a:rPr>
              <a:t>Doživljaj da ne predstavljaju podršku svojoj porodici i prijateljima zbog preopterećenosti poslom i prekovremenim radom</a:t>
            </a:r>
            <a:endParaRPr lang="en-US"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n-US" sz="2000" dirty="0" smtClean="0">
                <a:effectLst/>
                <a:latin typeface="Times New Roman" panose="02020603050405020304" pitchFamily="18" charset="0"/>
                <a:ea typeface="MinionPro-Regular"/>
                <a:cs typeface="Times New Roman" panose="02020603050405020304" pitchFamily="18" charset="0"/>
              </a:rPr>
              <a:t>7) </a:t>
            </a:r>
            <a:r>
              <a:rPr lang="sr-Latn-RS" sz="2000" dirty="0" smtClean="0">
                <a:effectLst/>
                <a:latin typeface="Times New Roman" panose="02020603050405020304" pitchFamily="18" charset="0"/>
                <a:ea typeface="MinionPro-Regular"/>
                <a:cs typeface="Times New Roman" panose="02020603050405020304" pitchFamily="18" charset="0"/>
              </a:rPr>
              <a:t>Osećaj vlastite nekompentencije ako ih premeste na drugo radno mesto</a:t>
            </a:r>
            <a:r>
              <a:rPr lang="en-US" sz="2000" dirty="0" smtClean="0">
                <a:effectLst/>
                <a:latin typeface="Times New Roman" panose="02020603050405020304" pitchFamily="18" charset="0"/>
                <a:ea typeface="MinionPro-Regular"/>
                <a:cs typeface="Times New Roman" panose="02020603050405020304" pitchFamily="18" charset="0"/>
              </a:rPr>
              <a:t> </a:t>
            </a:r>
            <a:endParaRPr lang="en-US"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n-US" sz="2000" dirty="0" smtClean="0">
                <a:effectLst/>
                <a:latin typeface="Times New Roman" panose="02020603050405020304" pitchFamily="18" charset="0"/>
                <a:ea typeface="MinionPro-Regular"/>
                <a:cs typeface="Times New Roman" panose="02020603050405020304" pitchFamily="18" charset="0"/>
              </a:rPr>
              <a:t>8) </a:t>
            </a:r>
            <a:r>
              <a:rPr lang="sr-Latn-RS" sz="2000" dirty="0" smtClean="0">
                <a:effectLst/>
                <a:latin typeface="Times New Roman" panose="02020603050405020304" pitchFamily="18" charset="0"/>
                <a:ea typeface="MinionPro-Regular"/>
                <a:cs typeface="Times New Roman" panose="02020603050405020304" pitchFamily="18" charset="0"/>
              </a:rPr>
              <a:t>Nedostupnost najnovijoh informacija i podataka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0166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2136776" y="2290149"/>
            <a:ext cx="82804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sr-Latn-CS" altLang="en-US" sz="2800" b="1" u="sng" dirty="0">
              <a:latin typeface="Arial Narrow" panose="020B0606020202030204" pitchFamily="34" charset="0"/>
              <a:cs typeface="Times New Roman" panose="02020603050405020304" pitchFamily="18" charset="0"/>
            </a:endParaRPr>
          </a:p>
          <a:p>
            <a:pPr eaLnBrk="1" hangingPunct="1">
              <a:buFont typeface="Wingdings" panose="05000000000000000000" pitchFamily="2" charset="2"/>
              <a:buChar char="§"/>
            </a:pPr>
            <a:r>
              <a:rPr lang="sr-Latn-CS" altLang="en-US" sz="2800" dirty="0">
                <a:latin typeface="Times New Roman" panose="02020603050405020304" pitchFamily="18" charset="0"/>
                <a:cs typeface="Times New Roman" panose="02020603050405020304" pitchFamily="18" charset="0"/>
              </a:rPr>
              <a:t> </a:t>
            </a:r>
            <a:r>
              <a:rPr lang="sr-Latn-CS" altLang="en-US" sz="2800" b="1" i="1" dirty="0">
                <a:latin typeface="Times New Roman" panose="02020603050405020304" pitchFamily="18" charset="0"/>
                <a:cs typeface="Times New Roman" panose="02020603050405020304" pitchFamily="18" charset="0"/>
              </a:rPr>
              <a:t>Biološke nauke </a:t>
            </a:r>
            <a:r>
              <a:rPr lang="sr-Latn-CS" altLang="en-US" sz="2800" dirty="0">
                <a:latin typeface="Times New Roman" panose="02020603050405020304" pitchFamily="18" charset="0"/>
                <a:cs typeface="Times New Roman" panose="02020603050405020304" pitchFamily="18" charset="0"/>
              </a:rPr>
              <a:t>(fiziologija, biohemija, neurofiziologija)</a:t>
            </a:r>
          </a:p>
          <a:p>
            <a:pPr eaLnBrk="1" hangingPunct="1">
              <a:buFont typeface="Wingdings" panose="05000000000000000000" pitchFamily="2" charset="2"/>
              <a:buChar char="§"/>
            </a:pPr>
            <a:r>
              <a:rPr lang="sr-Latn-CS" altLang="en-US" sz="2800" dirty="0">
                <a:latin typeface="Times New Roman" panose="02020603050405020304" pitchFamily="18" charset="0"/>
                <a:cs typeface="Times New Roman" panose="02020603050405020304" pitchFamily="18" charset="0"/>
              </a:rPr>
              <a:t> </a:t>
            </a:r>
            <a:r>
              <a:rPr lang="sr-Latn-CS" altLang="en-US" sz="2800" b="1" i="1" dirty="0">
                <a:latin typeface="Times New Roman" panose="02020603050405020304" pitchFamily="18" charset="0"/>
                <a:cs typeface="Times New Roman" panose="02020603050405020304" pitchFamily="18" charset="0"/>
              </a:rPr>
              <a:t>Psihologija</a:t>
            </a:r>
            <a:r>
              <a:rPr lang="sr-Latn-CS" altLang="en-US" sz="2800" dirty="0">
                <a:latin typeface="Times New Roman" panose="02020603050405020304" pitchFamily="18" charset="0"/>
                <a:cs typeface="Times New Roman" panose="02020603050405020304" pitchFamily="18" charset="0"/>
              </a:rPr>
              <a:t> (klinička psihologija, mentalna higijena, razvojna i socijalna psihologija)</a:t>
            </a:r>
          </a:p>
          <a:p>
            <a:pPr eaLnBrk="1" hangingPunct="1">
              <a:buFont typeface="Wingdings" panose="05000000000000000000" pitchFamily="2" charset="2"/>
              <a:buChar char="§"/>
            </a:pPr>
            <a:r>
              <a:rPr lang="sr-Latn-CS" altLang="en-US" sz="2800" dirty="0">
                <a:latin typeface="Times New Roman" panose="02020603050405020304" pitchFamily="18" charset="0"/>
                <a:cs typeface="Times New Roman" panose="02020603050405020304" pitchFamily="18" charset="0"/>
              </a:rPr>
              <a:t> </a:t>
            </a:r>
            <a:r>
              <a:rPr lang="sr-Latn-CS" altLang="en-US" sz="2800" b="1" i="1" dirty="0">
                <a:latin typeface="Times New Roman" panose="02020603050405020304" pitchFamily="18" charset="0"/>
                <a:cs typeface="Times New Roman" panose="02020603050405020304" pitchFamily="18" charset="0"/>
              </a:rPr>
              <a:t>Društvene nauke </a:t>
            </a:r>
            <a:r>
              <a:rPr lang="sr-Latn-CS" altLang="en-US" sz="2800" dirty="0">
                <a:latin typeface="Times New Roman" panose="02020603050405020304" pitchFamily="18" charset="0"/>
                <a:cs typeface="Times New Roman" panose="02020603050405020304" pitchFamily="18" charset="0"/>
              </a:rPr>
              <a:t>(antropologija i sociologija)</a:t>
            </a:r>
          </a:p>
        </p:txBody>
      </p:sp>
      <p:sp>
        <p:nvSpPr>
          <p:cNvPr id="12292" name="Rectangle 4"/>
          <p:cNvSpPr>
            <a:spLocks noChangeArrowheads="1"/>
          </p:cNvSpPr>
          <p:nvPr/>
        </p:nvSpPr>
        <p:spPr bwMode="auto">
          <a:xfrm>
            <a:off x="1703389" y="908050"/>
            <a:ext cx="871378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3200" b="1" i="1" dirty="0" err="1">
                <a:latin typeface="Times New Roman" panose="02020603050405020304" pitchFamily="18" charset="0"/>
                <a:cs typeface="Times New Roman" panose="02020603050405020304" pitchFamily="18" charset="0"/>
              </a:rPr>
              <a:t>Stres</a:t>
            </a:r>
            <a:r>
              <a:rPr lang="sr-Latn-CS" altLang="en-US" sz="3200" b="1" i="1" dirty="0">
                <a:latin typeface="Times New Roman" panose="02020603050405020304" pitchFamily="18" charset="0"/>
                <a:cs typeface="Times New Roman" panose="02020603050405020304" pitchFamily="18" charset="0"/>
              </a:rPr>
              <a:t> je multidisciplinarni fenomen kojim se bave:</a:t>
            </a:r>
          </a:p>
        </p:txBody>
      </p:sp>
    </p:spTree>
    <p:extLst>
      <p:ext uri="{BB962C8B-B14F-4D97-AF65-F5344CB8AC3E}">
        <p14:creationId xmlns:p14="http://schemas.microsoft.com/office/powerpoint/2010/main" val="1069242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www.scielo.org.za/img/revistas/hts/v64n2/v64n2a18f2.gif"/>
          <p:cNvPicPr>
            <a:picLocks noChangeAspect="1" noChangeArrowheads="1"/>
          </p:cNvPicPr>
          <p:nvPr/>
        </p:nvPicPr>
        <p:blipFill>
          <a:blip r:embed="rId2"/>
          <a:srcRect/>
          <a:stretch>
            <a:fillRect/>
          </a:stretch>
        </p:blipFill>
        <p:spPr bwMode="auto">
          <a:xfrm>
            <a:off x="3775587" y="1469667"/>
            <a:ext cx="5144116" cy="3330322"/>
          </a:xfrm>
          <a:prstGeom prst="rect">
            <a:avLst/>
          </a:prstGeom>
          <a:ln w="19050">
            <a:solidFill>
              <a:srgbClr val="C00000"/>
            </a:solidFill>
            <a:headEnd/>
            <a:tailEnd/>
          </a:ln>
        </p:spPr>
        <p:style>
          <a:lnRef idx="2">
            <a:schemeClr val="accent1"/>
          </a:lnRef>
          <a:fillRef idx="1">
            <a:schemeClr val="lt1"/>
          </a:fillRef>
          <a:effectRef idx="0">
            <a:schemeClr val="accent1"/>
          </a:effectRef>
          <a:fontRef idx="minor">
            <a:schemeClr val="dk1"/>
          </a:fontRef>
        </p:style>
      </p:pic>
      <p:sp>
        <p:nvSpPr>
          <p:cNvPr id="3" name="Rectangle 2"/>
          <p:cNvSpPr/>
          <p:nvPr/>
        </p:nvSpPr>
        <p:spPr>
          <a:xfrm>
            <a:off x="2454625" y="599457"/>
            <a:ext cx="8260146" cy="584775"/>
          </a:xfrm>
          <a:prstGeom prst="rect">
            <a:avLst/>
          </a:prstGeom>
        </p:spPr>
        <p:txBody>
          <a:bodyPr wrap="none">
            <a:spAutoFit/>
          </a:bodyPr>
          <a:lstStyle/>
          <a:p>
            <a:r>
              <a:rPr lang="sr-Latn-RS" sz="3200" b="1" dirty="0" smtClean="0">
                <a:effectLst/>
                <a:latin typeface="Times New Roman" panose="02020603050405020304" pitchFamily="18" charset="0"/>
                <a:ea typeface="Calibri" panose="020F0502020204030204" pitchFamily="34" charset="0"/>
              </a:rPr>
              <a:t>Prema uticaju na organizam, stres delimo na</a:t>
            </a:r>
            <a:r>
              <a:rPr lang="sr-Latn-CS" altLang="en-US" sz="3200" b="1" dirty="0" smtClean="0">
                <a:latin typeface="Times New Roman" panose="02020603050405020304" pitchFamily="18" charset="0"/>
                <a:cs typeface="Times New Roman" panose="02020603050405020304" pitchFamily="18" charset="0"/>
              </a:rPr>
              <a:t>:</a:t>
            </a:r>
            <a:endParaRPr lang="en-US" sz="3200" dirty="0"/>
          </a:p>
        </p:txBody>
      </p:sp>
      <p:sp>
        <p:nvSpPr>
          <p:cNvPr id="5" name="Rectangle 4"/>
          <p:cNvSpPr/>
          <p:nvPr/>
        </p:nvSpPr>
        <p:spPr>
          <a:xfrm>
            <a:off x="1759974" y="5534561"/>
            <a:ext cx="9026013" cy="707886"/>
          </a:xfrm>
          <a:prstGeom prst="rect">
            <a:avLst/>
          </a:prstGeom>
          <a:ln w="19050">
            <a:solidFill>
              <a:srgbClr val="C000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sr-Latn-CS" sz="4000" b="1" i="1" dirty="0" smtClean="0">
                <a:latin typeface="Times New Roman" pitchFamily="18" charset="0"/>
                <a:cs typeface="Times New Roman" pitchFamily="18" charset="0"/>
              </a:rPr>
              <a:t>Važno je istaći da n</a:t>
            </a:r>
            <a:r>
              <a:rPr lang="en-GB" sz="4000" b="1" i="1" dirty="0" err="1" smtClean="0">
                <a:latin typeface="Times New Roman" pitchFamily="18" charset="0"/>
                <a:cs typeface="Times New Roman" pitchFamily="18" charset="0"/>
              </a:rPr>
              <a:t>ulti</a:t>
            </a:r>
            <a:r>
              <a:rPr lang="en-GB" sz="4000" b="1" i="1" dirty="0" smtClean="0">
                <a:latin typeface="Times New Roman" pitchFamily="18" charset="0"/>
                <a:cs typeface="Times New Roman" pitchFamily="18" charset="0"/>
              </a:rPr>
              <a:t> </a:t>
            </a:r>
            <a:r>
              <a:rPr lang="en-GB" sz="4000" b="1" i="1" dirty="0" err="1">
                <a:latin typeface="Times New Roman" pitchFamily="18" charset="0"/>
                <a:cs typeface="Times New Roman" pitchFamily="18" charset="0"/>
              </a:rPr>
              <a:t>stres</a:t>
            </a:r>
            <a:r>
              <a:rPr lang="en-GB" sz="4000" b="1" i="1" dirty="0">
                <a:latin typeface="Times New Roman" pitchFamily="18" charset="0"/>
                <a:cs typeface="Times New Roman" pitchFamily="18" charset="0"/>
              </a:rPr>
              <a:t> ne </a:t>
            </a:r>
            <a:r>
              <a:rPr lang="en-GB" sz="4000" b="1" i="1" dirty="0" err="1">
                <a:latin typeface="Times New Roman" pitchFamily="18" charset="0"/>
                <a:cs typeface="Times New Roman" pitchFamily="18" charset="0"/>
              </a:rPr>
              <a:t>postoji</a:t>
            </a:r>
            <a:r>
              <a:rPr lang="sr-Latn-CS" sz="4000" b="1" i="1" dirty="0">
                <a:latin typeface="Times New Roman" pitchFamily="18" charset="0"/>
                <a:cs typeface="Times New Roman" pitchFamily="18" charset="0"/>
              </a:rPr>
              <a:t>!</a:t>
            </a:r>
            <a:endParaRPr lang="en-US" sz="4000" b="1" i="1" dirty="0">
              <a:latin typeface="Times New Roman" pitchFamily="18" charset="0"/>
              <a:cs typeface="Times New Roman" pitchFamily="18" charset="0"/>
            </a:endParaRPr>
          </a:p>
        </p:txBody>
      </p:sp>
    </p:spTree>
    <p:extLst>
      <p:ext uri="{BB962C8B-B14F-4D97-AF65-F5344CB8AC3E}">
        <p14:creationId xmlns:p14="http://schemas.microsoft.com/office/powerpoint/2010/main" val="91006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4825" y="1628775"/>
            <a:ext cx="8712200" cy="313848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sr-Latn-CS" sz="2200" b="1" i="1" dirty="0">
                <a:solidFill>
                  <a:srgbClr val="C00000"/>
                </a:solidFill>
                <a:latin typeface="Times New Roman" pitchFamily="18" charset="0"/>
                <a:cs typeface="Times New Roman" pitchFamily="18" charset="0"/>
              </a:rPr>
              <a:t>Fizički</a:t>
            </a:r>
            <a:r>
              <a:rPr lang="sr-Latn-CS" sz="2200" u="sng" dirty="0">
                <a:effectLst>
                  <a:outerShdw blurRad="38100" dist="38100" dir="2700000" algn="tl">
                    <a:srgbClr val="000000">
                      <a:alpha val="43137"/>
                    </a:srgbClr>
                  </a:outerShdw>
                </a:effectLst>
                <a:latin typeface="Times New Roman" pitchFamily="18" charset="0"/>
                <a:cs typeface="Times New Roman" pitchFamily="18" charset="0"/>
              </a:rPr>
              <a:t> </a:t>
            </a:r>
            <a:r>
              <a:rPr lang="sr-Latn-CS" sz="2200" dirty="0">
                <a:effectLst>
                  <a:outerShdw blurRad="38100" dist="38100" dir="2700000" algn="tl">
                    <a:srgbClr val="000000">
                      <a:alpha val="43137"/>
                    </a:srgbClr>
                  </a:outerShdw>
                </a:effectLst>
                <a:latin typeface="Times New Roman" pitchFamily="18" charset="0"/>
                <a:cs typeface="Times New Roman" pitchFamily="18" charset="0"/>
              </a:rPr>
              <a:t>– </a:t>
            </a:r>
            <a:r>
              <a:rPr lang="sr-Latn-CS" sz="2200" dirty="0">
                <a:latin typeface="Times New Roman" pitchFamily="18" charset="0"/>
                <a:cs typeface="Times New Roman" pitchFamily="18" charset="0"/>
              </a:rPr>
              <a:t>izazvan energetskim promenama u organizmu, tj. mehaničkim i fizičkim dejstvom: udari, potresi, nagla promena temperature, buka i dr.</a:t>
            </a:r>
          </a:p>
          <a:p>
            <a:pPr>
              <a:defRPr/>
            </a:pPr>
            <a:r>
              <a:rPr lang="sr-Latn-CS" sz="2200" b="1" i="1" dirty="0">
                <a:solidFill>
                  <a:srgbClr val="C00000"/>
                </a:solidFill>
                <a:latin typeface="Times New Roman" pitchFamily="18" charset="0"/>
                <a:cs typeface="Times New Roman" pitchFamily="18" charset="0"/>
              </a:rPr>
              <a:t>Biološki</a:t>
            </a:r>
            <a:r>
              <a:rPr lang="sr-Latn-CS" sz="2200" i="1" dirty="0">
                <a:solidFill>
                  <a:srgbClr val="C00000"/>
                </a:solidFill>
                <a:latin typeface="Times New Roman" pitchFamily="18" charset="0"/>
                <a:cs typeface="Times New Roman" pitchFamily="18" charset="0"/>
              </a:rPr>
              <a:t> </a:t>
            </a:r>
            <a:r>
              <a:rPr lang="sr-Latn-CS" sz="2200" dirty="0">
                <a:effectLst>
                  <a:outerShdw blurRad="38100" dist="38100" dir="2700000" algn="tl">
                    <a:srgbClr val="000000">
                      <a:alpha val="43137"/>
                    </a:srgbClr>
                  </a:outerShdw>
                </a:effectLst>
                <a:latin typeface="Times New Roman" pitchFamily="18" charset="0"/>
                <a:cs typeface="Times New Roman" pitchFamily="18" charset="0"/>
              </a:rPr>
              <a:t>– </a:t>
            </a:r>
            <a:r>
              <a:rPr lang="sr-Latn-CS" sz="2200" dirty="0">
                <a:latin typeface="Times New Roman" pitchFamily="18" charset="0"/>
                <a:cs typeface="Times New Roman" pitchFamily="18" charset="0"/>
              </a:rPr>
              <a:t>izazvan biološkim i fiziološkim činiocima: povrede, gubitak tečnosti, toksični i infektivni agensi, gladovanje, poremećaj biološkog ritma itd.</a:t>
            </a:r>
          </a:p>
          <a:p>
            <a:pPr>
              <a:defRPr/>
            </a:pPr>
            <a:r>
              <a:rPr lang="sr-Latn-CS" sz="2200" b="1" i="1" dirty="0">
                <a:solidFill>
                  <a:srgbClr val="C00000"/>
                </a:solidFill>
                <a:latin typeface="Times New Roman" pitchFamily="18" charset="0"/>
                <a:cs typeface="Times New Roman" pitchFamily="18" charset="0"/>
              </a:rPr>
              <a:t>Psihološki</a:t>
            </a:r>
            <a:r>
              <a:rPr lang="sr-Latn-CS" sz="2200" dirty="0">
                <a:effectLst>
                  <a:outerShdw blurRad="38100" dist="38100" dir="2700000" algn="tl">
                    <a:srgbClr val="000000">
                      <a:alpha val="43137"/>
                    </a:srgbClr>
                  </a:outerShdw>
                </a:effectLst>
                <a:latin typeface="Times New Roman" pitchFamily="18" charset="0"/>
                <a:cs typeface="Times New Roman" pitchFamily="18" charset="0"/>
              </a:rPr>
              <a:t>- </a:t>
            </a:r>
            <a:r>
              <a:rPr lang="sr-Latn-CS" sz="2200" dirty="0">
                <a:latin typeface="Times New Roman" pitchFamily="18" charset="0"/>
                <a:cs typeface="Times New Roman" pitchFamily="18" charset="0"/>
              </a:rPr>
              <a:t>izazvan iznenadnim i neočekivanim životnim događajima,</a:t>
            </a:r>
          </a:p>
          <a:p>
            <a:pPr>
              <a:defRPr/>
            </a:pPr>
            <a:r>
              <a:rPr lang="sr-Latn-CS" sz="2200" dirty="0">
                <a:latin typeface="Times New Roman" pitchFamily="18" charset="0"/>
                <a:cs typeface="Times New Roman" pitchFamily="18" charset="0"/>
              </a:rPr>
              <a:t>opasnim situacijama, </a:t>
            </a:r>
            <a:r>
              <a:rPr lang="sr-Latn-CS" sz="2200" b="1" i="1" u="sng" dirty="0">
                <a:latin typeface="Times New Roman" pitchFamily="18" charset="0"/>
                <a:cs typeface="Times New Roman" pitchFamily="18" charset="0"/>
              </a:rPr>
              <a:t>raznim lišavanjima</a:t>
            </a:r>
            <a:r>
              <a:rPr lang="sr-Latn-CS" sz="2200" dirty="0">
                <a:latin typeface="Times New Roman" pitchFamily="18" charset="0"/>
                <a:cs typeface="Times New Roman" pitchFamily="18" charset="0"/>
              </a:rPr>
              <a:t>, konfliktima i dr.</a:t>
            </a:r>
          </a:p>
          <a:p>
            <a:pPr>
              <a:defRPr/>
            </a:pPr>
            <a:r>
              <a:rPr lang="sr-Latn-CS" sz="2200" b="1" i="1" dirty="0">
                <a:solidFill>
                  <a:srgbClr val="C00000"/>
                </a:solidFill>
                <a:latin typeface="Times New Roman" pitchFamily="18" charset="0"/>
                <a:cs typeface="Times New Roman" pitchFamily="18" charset="0"/>
              </a:rPr>
              <a:t>Socijalni</a:t>
            </a:r>
            <a:r>
              <a:rPr lang="sr-Latn-CS" sz="2200" dirty="0">
                <a:effectLst>
                  <a:outerShdw blurRad="38100" dist="38100" dir="2700000" algn="tl">
                    <a:srgbClr val="000000">
                      <a:alpha val="43137"/>
                    </a:srgbClr>
                  </a:outerShdw>
                </a:effectLst>
                <a:latin typeface="Times New Roman" pitchFamily="18" charset="0"/>
                <a:cs typeface="Times New Roman" pitchFamily="18" charset="0"/>
              </a:rPr>
              <a:t>- </a:t>
            </a:r>
            <a:r>
              <a:rPr lang="sr-Latn-CS" sz="2200" dirty="0">
                <a:latin typeface="Times New Roman" pitchFamily="18" charset="0"/>
                <a:cs typeface="Times New Roman" pitchFamily="18" charset="0"/>
              </a:rPr>
              <a:t>izazvan činiocima socijalne prirode: nagle društvene promene, socijalne krize, interpersonalni sukobi, revolucije, progoni, ratovi...</a:t>
            </a:r>
          </a:p>
        </p:txBody>
      </p:sp>
      <p:sp>
        <p:nvSpPr>
          <p:cNvPr id="4" name="Rectangle 3"/>
          <p:cNvSpPr/>
          <p:nvPr/>
        </p:nvSpPr>
        <p:spPr>
          <a:xfrm>
            <a:off x="1703512" y="5085185"/>
            <a:ext cx="8856984" cy="1200329"/>
          </a:xfrm>
          <a:prstGeom prst="rect">
            <a:avLst/>
          </a:prstGeom>
          <a:ln>
            <a:noFill/>
          </a:ln>
          <a:effectLst/>
          <a:scene3d>
            <a:camera prst="orthographicFront">
              <a:rot lat="0" lon="0" rev="0"/>
            </a:camera>
            <a:lightRig rig="contrasting" dir="t">
              <a:rot lat="0" lon="0" rev="7800000"/>
            </a:lightRig>
          </a:scene3d>
          <a:sp3d>
            <a:bevelT w="139700" h="139700"/>
          </a:sp3d>
        </p:spPr>
        <p:style>
          <a:lnRef idx="1">
            <a:schemeClr val="accent3"/>
          </a:lnRef>
          <a:fillRef idx="1002">
            <a:schemeClr val="lt2"/>
          </a:fillRef>
          <a:effectRef idx="1">
            <a:schemeClr val="accent3"/>
          </a:effectRef>
          <a:fontRef idx="minor">
            <a:schemeClr val="dk1"/>
          </a:fontRef>
        </p:style>
        <p:txBody>
          <a:bodyPr>
            <a:spAutoFit/>
          </a:bodyPr>
          <a:lstStyle/>
          <a:p>
            <a:pPr algn="ctr">
              <a:defRPr/>
            </a:pPr>
            <a:r>
              <a:rPr lang="sr-Latn-CS" sz="2400" b="1" i="1" dirty="0">
                <a:solidFill>
                  <a:srgbClr val="C00000"/>
                </a:solidFill>
                <a:latin typeface="Times New Roman" pitchFamily="18" charset="0"/>
                <a:cs typeface="Times New Roman" pitchFamily="18" charset="0"/>
              </a:rPr>
              <a:t>Psiho-socijalni stresovi</a:t>
            </a:r>
            <a:r>
              <a:rPr lang="sr-Latn-CS" sz="2400" b="1" i="1" dirty="0">
                <a:latin typeface="Times New Roman" pitchFamily="18" charset="0"/>
                <a:cs typeface="Times New Roman" pitchFamily="18" charset="0"/>
              </a:rPr>
              <a:t>-</a:t>
            </a:r>
            <a:r>
              <a:rPr lang="sr-Latn-CS" sz="2400" i="1" dirty="0">
                <a:latin typeface="Times New Roman" pitchFamily="18" charset="0"/>
                <a:cs typeface="Times New Roman" pitchFamily="18" charset="0"/>
              </a:rPr>
              <a:t> </a:t>
            </a:r>
            <a:r>
              <a:rPr lang="sr-Latn-CS" sz="2400" dirty="0">
                <a:latin typeface="Times New Roman" pitchFamily="18" charset="0"/>
                <a:cs typeface="Times New Roman" pitchFamily="18" charset="0"/>
              </a:rPr>
              <a:t>sve više se koristi da bi obuhvatio i psihološku i socijalnu komponentu stresa jer se one najčešće javljaju zajedno.</a:t>
            </a:r>
          </a:p>
        </p:txBody>
      </p:sp>
      <p:sp>
        <p:nvSpPr>
          <p:cNvPr id="29703" name="Rectangle 4"/>
          <p:cNvSpPr>
            <a:spLocks noChangeArrowheads="1"/>
          </p:cNvSpPr>
          <p:nvPr/>
        </p:nvSpPr>
        <p:spPr bwMode="auto">
          <a:xfrm>
            <a:off x="1919289" y="836613"/>
            <a:ext cx="8575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r-Latn-CS" altLang="en-US" sz="3200" b="1" i="1">
                <a:latin typeface="Times New Roman" panose="02020603050405020304" pitchFamily="18" charset="0"/>
                <a:cs typeface="Times New Roman" panose="02020603050405020304" pitchFamily="18" charset="0"/>
              </a:rPr>
              <a:t>Prema vrsti stresogenih faktora stres delimo na</a:t>
            </a:r>
            <a:r>
              <a:rPr lang="sr-Latn-CS" altLang="en-US" sz="3200" i="1">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18628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1847850" y="2781300"/>
            <a:ext cx="8496300" cy="1570038"/>
          </a:xfrm>
          <a:prstGeom prst="rect">
            <a:avLst/>
          </a:prstGeom>
          <a:ln>
            <a:headEnd/>
            <a:tailEnd/>
          </a:ln>
        </p:spPr>
        <p:style>
          <a:lnRef idx="1">
            <a:schemeClr val="accent3"/>
          </a:lnRef>
          <a:fillRef idx="1001">
            <a:schemeClr val="lt1"/>
          </a:fillRef>
          <a:effectRef idx="1">
            <a:schemeClr val="accent3"/>
          </a:effectRef>
          <a:fontRef idx="minor">
            <a:schemeClr val="dk1"/>
          </a:fontRef>
        </p:style>
        <p:txBody>
          <a:bodyPr>
            <a:spAutoFit/>
          </a:bodyPr>
          <a:lstStyle/>
          <a:p>
            <a:pPr algn="ctr">
              <a:defRPr/>
            </a:pPr>
            <a:r>
              <a:rPr lang="de-DE" sz="3200" dirty="0">
                <a:latin typeface="Times New Roman" pitchFamily="18" charset="0"/>
                <a:cs typeface="Times New Roman" pitchFamily="18" charset="0"/>
              </a:rPr>
              <a:t>U novijoj literaturi se sve </a:t>
            </a:r>
            <a:r>
              <a:rPr lang="sr-Latn-CS" sz="3200" dirty="0">
                <a:latin typeface="Times New Roman" pitchFamily="18" charset="0"/>
                <a:cs typeface="Times New Roman" pitchFamily="18" charset="0"/>
              </a:rPr>
              <a:t>č</a:t>
            </a:r>
            <a:r>
              <a:rPr lang="de-DE" sz="3200" dirty="0">
                <a:latin typeface="Times New Roman" pitchFamily="18" charset="0"/>
                <a:cs typeface="Times New Roman" pitchFamily="18" charset="0"/>
              </a:rPr>
              <a:t>ešce pojam </a:t>
            </a:r>
            <a:r>
              <a:rPr lang="de-DE" sz="3200" b="1" i="1" dirty="0">
                <a:solidFill>
                  <a:srgbClr val="C00000"/>
                </a:solidFill>
                <a:latin typeface="Times New Roman" pitchFamily="18" charset="0"/>
                <a:cs typeface="Times New Roman" pitchFamily="18" charset="0"/>
              </a:rPr>
              <a:t>stresora</a:t>
            </a:r>
            <a:r>
              <a:rPr lang="de-DE" sz="3200" dirty="0">
                <a:effectLst>
                  <a:outerShdw blurRad="38100" dist="38100" dir="2700000" algn="tl">
                    <a:srgbClr val="000000">
                      <a:alpha val="43137"/>
                    </a:srgbClr>
                  </a:outerShdw>
                </a:effectLst>
                <a:latin typeface="Times New Roman" pitchFamily="18" charset="0"/>
                <a:cs typeface="Times New Roman" pitchFamily="18" charset="0"/>
              </a:rPr>
              <a:t> </a:t>
            </a:r>
            <a:r>
              <a:rPr lang="de-DE" sz="3200" dirty="0">
                <a:latin typeface="Times New Roman" pitchFamily="18" charset="0"/>
                <a:cs typeface="Times New Roman" pitchFamily="18" charset="0"/>
              </a:rPr>
              <a:t>zamenjuje sa pojmom </a:t>
            </a:r>
            <a:r>
              <a:rPr lang="de-DE" sz="3200" b="1" i="1" dirty="0">
                <a:solidFill>
                  <a:srgbClr val="C00000"/>
                </a:solidFill>
                <a:latin typeface="Times New Roman" pitchFamily="18" charset="0"/>
                <a:cs typeface="Times New Roman" pitchFamily="18" charset="0"/>
              </a:rPr>
              <a:t>zna</a:t>
            </a:r>
            <a:r>
              <a:rPr lang="sr-Latn-CS" sz="3200" b="1" i="1" dirty="0">
                <a:solidFill>
                  <a:srgbClr val="C00000"/>
                </a:solidFill>
                <a:latin typeface="Times New Roman" pitchFamily="18" charset="0"/>
                <a:cs typeface="Times New Roman" pitchFamily="18" charset="0"/>
              </a:rPr>
              <a:t>č</a:t>
            </a:r>
            <a:r>
              <a:rPr lang="de-DE" sz="3200" b="1" i="1" dirty="0">
                <a:solidFill>
                  <a:srgbClr val="C00000"/>
                </a:solidFill>
                <a:latin typeface="Times New Roman" pitchFamily="18" charset="0"/>
                <a:cs typeface="Times New Roman" pitchFamily="18" charset="0"/>
              </a:rPr>
              <a:t>ajnog životnog dogadaja</a:t>
            </a:r>
            <a:r>
              <a:rPr lang="de-DE" sz="3200" dirty="0">
                <a:effectLst>
                  <a:outerShdw blurRad="38100" dist="38100" dir="2700000" algn="tl">
                    <a:srgbClr val="000000">
                      <a:alpha val="43137"/>
                    </a:srgbClr>
                  </a:outerShdw>
                </a:effectLst>
                <a:latin typeface="Times New Roman" pitchFamily="18" charset="0"/>
                <a:cs typeface="Times New Roman" pitchFamily="18" charset="0"/>
              </a:rPr>
              <a:t> </a:t>
            </a:r>
            <a:r>
              <a:rPr lang="de-DE" sz="3200" dirty="0">
                <a:latin typeface="Times New Roman" pitchFamily="18" charset="0"/>
                <a:cs typeface="Times New Roman" pitchFamily="18" charset="0"/>
              </a:rPr>
              <a:t>koji dovodi do stresne reakcije</a:t>
            </a:r>
            <a:r>
              <a:rPr lang="de-DE" sz="3200" dirty="0">
                <a:effectLst>
                  <a:outerShdw blurRad="38100" dist="38100" dir="2700000" algn="tl">
                    <a:srgbClr val="000000">
                      <a:alpha val="43137"/>
                    </a:srgbClr>
                  </a:outerShdw>
                </a:effectLst>
                <a:latin typeface="Times New Roman" pitchFamily="18" charset="0"/>
                <a:cs typeface="Times New Roman" pitchFamily="18" charset="0"/>
              </a:rPr>
              <a:t>.</a:t>
            </a:r>
            <a:endParaRPr lang="en-US" sz="32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494644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1521</Words>
  <Application>Microsoft Office PowerPoint</Application>
  <PresentationFormat>Widescreen</PresentationFormat>
  <Paragraphs>160</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Arial Narrow</vt:lpstr>
      <vt:lpstr>Calibri</vt:lpstr>
      <vt:lpstr>Calibri Light</vt:lpstr>
      <vt:lpstr>MinionPro-Regular</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Zlatka</dc:creator>
  <cp:lastModifiedBy>Zlatka</cp:lastModifiedBy>
  <cp:revision>20</cp:revision>
  <dcterms:created xsi:type="dcterms:W3CDTF">2022-03-19T21:54:15Z</dcterms:created>
  <dcterms:modified xsi:type="dcterms:W3CDTF">2022-03-21T07:24:24Z</dcterms:modified>
</cp:coreProperties>
</file>