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8" r:id="rId13"/>
    <p:sldId id="279" r:id="rId14"/>
    <p:sldId id="280" r:id="rId15"/>
    <p:sldId id="269" r:id="rId16"/>
    <p:sldId id="270" r:id="rId17"/>
    <p:sldId id="271" r:id="rId18"/>
    <p:sldId id="28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44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1C7A80-4E7A-42F8-A737-AE6262A6614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D0AF38-2AEE-4186-A23F-B1627CBDC1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3212"/>
            <a:ext cx="7772400" cy="1104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Savremena dijagnostika i terapija Ho</a:t>
            </a:r>
            <a:r>
              <a:rPr lang="sr-Latn-RS" dirty="0" smtClean="0"/>
              <a:t>č</a:t>
            </a:r>
            <a:r>
              <a:rPr lang="en-US" dirty="0" smtClean="0"/>
              <a:t>kinovog </a:t>
            </a:r>
            <a:r>
              <a:rPr lang="sr-Latn-RS" dirty="0" smtClean="0"/>
              <a:t>limfoma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04123"/>
            <a:ext cx="6400800" cy="1316755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Danijela Agić,</a:t>
            </a:r>
          </a:p>
          <a:p>
            <a:r>
              <a:rPr lang="sr-Latn-RS" dirty="0" smtClean="0"/>
              <a:t>UKCV, Klinika za hematologiju,</a:t>
            </a:r>
          </a:p>
          <a:p>
            <a:r>
              <a:rPr lang="en-US" smtClean="0"/>
              <a:t>Januar, 2024</a:t>
            </a:r>
            <a:r>
              <a:rPr lang="sr-Latn-RS" smtClean="0"/>
              <a:t>.</a:t>
            </a:r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31046"/>
              </p:ext>
            </p:extLst>
          </p:nvPr>
        </p:nvGraphicFramePr>
        <p:xfrm>
          <a:off x="457200" y="1481138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Faktor rizika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GHSG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EORTC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NCCN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starost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sr-Latn-RS" dirty="0" smtClean="0"/>
                        <a:t>50 godina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Histologija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Brzina SE i B simptomi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˃</a:t>
                      </a:r>
                      <a:r>
                        <a:rPr lang="sr-Latn-RS" dirty="0" smtClean="0"/>
                        <a:t>50 ako je A; </a:t>
                      </a:r>
                      <a:r>
                        <a:rPr lang="en-US" dirty="0" smtClean="0"/>
                        <a:t>˃</a:t>
                      </a:r>
                      <a:r>
                        <a:rPr lang="sr-Latn-RS" dirty="0" smtClean="0"/>
                        <a:t>30 ako je 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˃</a:t>
                      </a:r>
                      <a:r>
                        <a:rPr lang="sr-Latn-RS" dirty="0" smtClean="0"/>
                        <a:t>50 ako je A; </a:t>
                      </a:r>
                      <a:r>
                        <a:rPr lang="en-US" dirty="0" smtClean="0"/>
                        <a:t>˃</a:t>
                      </a:r>
                      <a:r>
                        <a:rPr lang="sr-Latn-RS" dirty="0" smtClean="0"/>
                        <a:t>30 ako je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sr-Latn-RS" dirty="0" smtClean="0"/>
                        <a:t>50 ili bilo koji B simptom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Mediastinalna masa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MMR˃0,33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MTR˃0,35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MMR˃0,33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Broj zahvaćenih nodalnih mesta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˃2*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˃3*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˃3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Ekstranodalna promena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Bilo koja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Bulky bolest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˃10cm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Nepovoljni prognozni faktori za stadijum I i II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*EORTC </a:t>
            </a:r>
            <a:r>
              <a:rPr lang="sr-Latn-RS" smtClean="0"/>
              <a:t>uključuje infraklavikularne i subpektoralne </a:t>
            </a:r>
            <a:r>
              <a:rPr lang="sr-Latn-RS" dirty="0" smtClean="0"/>
              <a:t>noduse sa aksilarnim, a GHSG sa cervikalnim, i EORTC i GHSG medijastinalne i obostrano hilarne čvorove opisuju kao </a:t>
            </a:r>
            <a:r>
              <a:rPr lang="sr-Latn-RS" smtClean="0"/>
              <a:t>jednu regiju.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500277"/>
            <a:ext cx="8229600" cy="448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ESMO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172200"/>
            <a:ext cx="6235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https://interactiveguidelines.esmo.org/esmo-web-app/gl_toc/index.php?GL_id=62</a:t>
            </a:r>
          </a:p>
        </p:txBody>
      </p:sp>
    </p:spTree>
    <p:extLst>
      <p:ext uri="{BB962C8B-B14F-4D97-AF65-F5344CB8AC3E}">
        <p14:creationId xmlns:p14="http://schemas.microsoft.com/office/powerpoint/2010/main" val="26970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11"/>
            <a:ext cx="8839200" cy="680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25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095"/>
            <a:ext cx="8763000" cy="685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50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6402"/>
            <a:ext cx="8610600" cy="6724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01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HT/HT+RT</a:t>
            </a:r>
          </a:p>
          <a:p>
            <a:pPr lvl="1"/>
            <a:r>
              <a:rPr lang="en-US" dirty="0" smtClean="0"/>
              <a:t>ABVD (Doksorubicin,Bleomicin, Vinblastin, Dakarbazin)</a:t>
            </a:r>
          </a:p>
          <a:p>
            <a:pPr lvl="1"/>
            <a:r>
              <a:rPr lang="en-US" dirty="0" smtClean="0"/>
              <a:t>BEACOPP/BEACOPPesc (Bleomicin, Etopozid, Doksorubicin, Ciklofosfamid, Vinkristin, Prokarbazin, Prednizolon)</a:t>
            </a:r>
          </a:p>
          <a:p>
            <a:pPr lvl="1"/>
            <a:r>
              <a:rPr lang="en-US" dirty="0" smtClean="0"/>
              <a:t>BV+AVD</a:t>
            </a:r>
            <a:r>
              <a:rPr lang="sr-Latn-RS" dirty="0" smtClean="0"/>
              <a:t>*</a:t>
            </a:r>
            <a:r>
              <a:rPr lang="en-US" dirty="0" smtClean="0"/>
              <a:t> (Brentuksimab vedotin+Doksorubicin, Vinblastin, Dakarbazin)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sr-Latn-RS" sz="1800" dirty="0" smtClean="0"/>
              <a:t>*</a:t>
            </a:r>
            <a:r>
              <a:rPr lang="en-US" sz="1800" dirty="0" smtClean="0"/>
              <a:t>BV nije odobren od strane RFZO za 1.terapijsku liniju</a:t>
            </a:r>
            <a:endParaRPr lang="en-US" sz="1800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Terapijska linija</a:t>
            </a:r>
            <a:r>
              <a:rPr lang="sr-Latn-RS" dirty="0" smtClean="0"/>
              <a:t> cHL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5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Latn-RS" dirty="0" smtClean="0"/>
              <a:t>Intenzivni HT protokol (DHAP/ICE/BEAM)+autologa TMĆH</a:t>
            </a:r>
          </a:p>
          <a:p>
            <a:pPr algn="just"/>
            <a:r>
              <a:rPr lang="sr-Latn-RS" dirty="0" smtClean="0"/>
              <a:t>RT za lokalizovanu bolest pre autologe TMĆH</a:t>
            </a:r>
          </a:p>
          <a:p>
            <a:pPr algn="just"/>
            <a:r>
              <a:rPr lang="sr-Latn-RS" dirty="0" smtClean="0"/>
              <a:t>BV (Adcetris)(do transplantacije ili kod visokorizičnih nakon autologe TMĆH)</a:t>
            </a:r>
          </a:p>
          <a:p>
            <a:pPr algn="just"/>
            <a:r>
              <a:rPr lang="sr-Latn-RS" dirty="0" smtClean="0"/>
              <a:t>Alogena TMĆH kod mladih u relapsu nakon autologe TMĆH</a:t>
            </a:r>
          </a:p>
          <a:p>
            <a:pPr algn="just"/>
            <a:r>
              <a:rPr lang="sr-Latn-RS" dirty="0" smtClean="0"/>
              <a:t>Nivolumab (Opdivo)*-Relaps posle BV i TMĆH</a:t>
            </a:r>
          </a:p>
          <a:p>
            <a:pPr algn="just"/>
            <a:r>
              <a:rPr lang="sr-Latn-RS" dirty="0" smtClean="0"/>
              <a:t>Pembrolizumab (Keytruda)*</a:t>
            </a:r>
          </a:p>
          <a:p>
            <a:pPr algn="just"/>
            <a:r>
              <a:rPr lang="sr-Latn-RS" dirty="0" smtClean="0"/>
              <a:t>Kliničke studije</a:t>
            </a:r>
          </a:p>
          <a:p>
            <a:pPr algn="just"/>
            <a:r>
              <a:rPr lang="sr-Latn-RS" dirty="0" smtClean="0"/>
              <a:t>Palijativna terapija</a:t>
            </a:r>
            <a:endParaRPr lang="en-US" dirty="0" smtClean="0"/>
          </a:p>
          <a:p>
            <a:pPr marL="109728" indent="0" algn="just">
              <a:buNone/>
            </a:pPr>
            <a:r>
              <a:rPr lang="sr-Latn-RS" sz="1900" dirty="0" smtClean="0"/>
              <a:t>*</a:t>
            </a:r>
            <a:r>
              <a:rPr lang="en-US" sz="1900" dirty="0" smtClean="0"/>
              <a:t>Nije odobren od strane RFZO za ovu indikaciju</a:t>
            </a:r>
            <a:endParaRPr lang="en-US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Terapija R/R cHL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ISRT</a:t>
            </a:r>
            <a:r>
              <a:rPr lang="en-US" dirty="0" smtClean="0"/>
              <a:t> (involved site radioth)</a:t>
            </a:r>
            <a:endParaRPr lang="sr-Latn-RS" dirty="0" smtClean="0"/>
          </a:p>
          <a:p>
            <a:r>
              <a:rPr lang="sr-Latn-RS" dirty="0" smtClean="0"/>
              <a:t>Ista kao cHL</a:t>
            </a:r>
          </a:p>
          <a:p>
            <a:r>
              <a:rPr lang="sr-Latn-RS" dirty="0" smtClean="0"/>
              <a:t>Rituksimab</a:t>
            </a:r>
          </a:p>
          <a:p>
            <a:r>
              <a:rPr lang="sr-Latn-RS" dirty="0" smtClean="0"/>
              <a:t>CHOP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1. Terapijska linija NLPHL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320"/>
            <a:ext cx="8802752" cy="673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504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Obavezna rebiopsija, moguća transformacija u DBKL</a:t>
            </a:r>
          </a:p>
          <a:p>
            <a:r>
              <a:rPr lang="sr-Latn-RS" dirty="0" smtClean="0"/>
              <a:t>R*-CHOP</a:t>
            </a:r>
            <a:r>
              <a:rPr lang="en-US" dirty="0" smtClean="0"/>
              <a:t> (Rituksimab+Ciklofosfamid, Doksorubicin, Vinkristin, Prednizolon)</a:t>
            </a:r>
            <a:endParaRPr lang="sr-Latn-RS" dirty="0" smtClean="0"/>
          </a:p>
          <a:p>
            <a:r>
              <a:rPr lang="sr-Latn-RS" dirty="0" smtClean="0"/>
              <a:t>Monoterapija rituksimabom*</a:t>
            </a:r>
          </a:p>
          <a:p>
            <a:r>
              <a:rPr lang="sr-Latn-RS" dirty="0" smtClean="0"/>
              <a:t>Kao kod R/R cHL</a:t>
            </a:r>
          </a:p>
          <a:p>
            <a:r>
              <a:rPr lang="sr-Latn-RS" dirty="0" smtClean="0"/>
              <a:t>BV se ne daje, NLPHL je uglavnom CD30-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Terapija R/R NLPHL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/>
              <a:t>Retka, ali u visokom procentu izlečiva bolest. Jedan od maligniteta sa najvećim procentom izlečenja prvom terapijskom linijom.</a:t>
            </a:r>
          </a:p>
          <a:p>
            <a:pPr algn="just"/>
            <a:r>
              <a:rPr lang="sr-Latn-RS" dirty="0" smtClean="0"/>
              <a:t>Klasičan Hočkinov limfom (CHL):</a:t>
            </a:r>
          </a:p>
          <a:p>
            <a:pPr lvl="1" algn="just"/>
            <a:r>
              <a:rPr lang="sr-Latn-RS" dirty="0" smtClean="0"/>
              <a:t>Tip nodulske skleroze</a:t>
            </a:r>
          </a:p>
          <a:p>
            <a:pPr lvl="1" algn="just"/>
            <a:r>
              <a:rPr lang="sr-Latn-RS" dirty="0" smtClean="0"/>
              <a:t>Tip mešovite celulnosti</a:t>
            </a:r>
          </a:p>
          <a:p>
            <a:pPr lvl="1" algn="just"/>
            <a:r>
              <a:rPr lang="sr-Latn-RS" dirty="0" smtClean="0"/>
              <a:t>Tip bogat limfocitima</a:t>
            </a:r>
          </a:p>
          <a:p>
            <a:pPr lvl="1" algn="just"/>
            <a:r>
              <a:rPr lang="sr-Latn-RS" dirty="0" smtClean="0"/>
              <a:t>Tip sa limfocitnom deplecijom (najređi)</a:t>
            </a:r>
          </a:p>
          <a:p>
            <a:pPr algn="just"/>
            <a:r>
              <a:rPr lang="sr-Latn-RS" dirty="0" smtClean="0"/>
              <a:t>Nodularni limfocitima predominirajući Hočkinov limfom (NLPHL) – 5% Hočkinovih limfoma</a:t>
            </a:r>
            <a:endParaRPr lang="sr-Latn-R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Hočkinov limfom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13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/>
              <a:t>Ako je moguće u adekvatnom roku uraditi PET CT moguće je planirati i nastavak terapije u zavisnosti od rezultata PET CT skena</a:t>
            </a:r>
          </a:p>
          <a:p>
            <a:pPr lvl="1" algn="just"/>
            <a:r>
              <a:rPr lang="sr-Latn-RS" dirty="0" smtClean="0"/>
              <a:t>Deeskalacija terapije kod PET-</a:t>
            </a:r>
          </a:p>
          <a:p>
            <a:pPr algn="just"/>
            <a:r>
              <a:rPr lang="sr-Latn-RS" dirty="0" smtClean="0"/>
              <a:t>Nakon završetka lečenja trebalo bi uraditi PET CT</a:t>
            </a:r>
          </a:p>
          <a:p>
            <a:pPr algn="just"/>
            <a:r>
              <a:rPr lang="sr-Latn-RS" dirty="0" smtClean="0"/>
              <a:t>Ako nije dostupan PET CT, na sredini i po završetku terapije raditi CT vrata, g. </a:t>
            </a:r>
            <a:r>
              <a:rPr lang="sr-Latn-RS" dirty="0"/>
              <a:t>k</a:t>
            </a:r>
            <a:r>
              <a:rPr lang="sr-Latn-RS" dirty="0" smtClean="0"/>
              <a:t>oša, abdomena i male karlice.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Procena odgovora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6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/>
              <a:t>Na 3 meseca u 1. godini</a:t>
            </a:r>
          </a:p>
          <a:p>
            <a:pPr algn="just"/>
            <a:r>
              <a:rPr lang="sr-Latn-RS" dirty="0" smtClean="0"/>
              <a:t>Na 6 meseci do kraja 4. godine, potom 1x godišnje</a:t>
            </a:r>
          </a:p>
          <a:p>
            <a:pPr algn="just"/>
            <a:r>
              <a:rPr lang="sr-Latn-RS" dirty="0" smtClean="0"/>
              <a:t>Anamneza, fizikalni pregled i laboratorijske analize</a:t>
            </a:r>
          </a:p>
          <a:p>
            <a:pPr algn="just"/>
            <a:r>
              <a:rPr lang="sr-Latn-RS" dirty="0" smtClean="0"/>
              <a:t>Radiološki pregledi se ograničavaju zbog smanjenja izlaganja zračenju. Preporučuju se, nisu obavezni RTG srca i pluća, UZ, CT pregledi (M6; M12, M24)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Praćenje nakon terapije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/>
              <a:t>Hormoni štitnjače, ako je zračen vrat</a:t>
            </a:r>
          </a:p>
          <a:p>
            <a:pPr algn="just"/>
            <a:r>
              <a:rPr lang="sr-Latn-RS" dirty="0" smtClean="0"/>
              <a:t>Ehokardiografija</a:t>
            </a:r>
          </a:p>
          <a:p>
            <a:pPr algn="just"/>
            <a:r>
              <a:rPr lang="sr-Latn-RS" dirty="0" smtClean="0"/>
              <a:t>Plućna funkcija</a:t>
            </a:r>
          </a:p>
          <a:p>
            <a:pPr algn="just"/>
            <a:r>
              <a:rPr lang="sr-Latn-RS" dirty="0" smtClean="0"/>
              <a:t>Mamografija/MRI dojki (kod pacijentkinja zračenih sa ≤30 godina)</a:t>
            </a:r>
          </a:p>
          <a:p>
            <a:pPr algn="just"/>
            <a:r>
              <a:rPr lang="sr-Latn-RS" dirty="0" smtClean="0"/>
              <a:t>Samopregledi dojki i kože</a:t>
            </a:r>
          </a:p>
          <a:p>
            <a:pPr algn="just"/>
            <a:r>
              <a:rPr lang="sr-Latn-RS" dirty="0" smtClean="0"/>
              <a:t>Praćenje i pp terapija svih drugih faktora rizika za koronarnu bolest nakon 10 godina ili posle 40. godine života.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Praćenje nakon terapije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RS" dirty="0" smtClean="0"/>
              <a:t>Modernom terapijom 80-90% pacijenata sa HL postiže trajnu remisiju i potencijalno su izlečeni*</a:t>
            </a:r>
          </a:p>
          <a:p>
            <a:pPr algn="just"/>
            <a:r>
              <a:rPr lang="sr-Latn-RS" dirty="0" smtClean="0"/>
              <a:t>Podataka o NLPHL je manje jer je retka bolest. Ponaša se kao indolentni NHL, ali su transformacije u DBKL češće nego što se mislilo.</a:t>
            </a:r>
          </a:p>
          <a:p>
            <a:pPr algn="just"/>
            <a:r>
              <a:rPr lang="sr-Latn-RS" dirty="0" smtClean="0"/>
              <a:t>Zajedničkim naporima treba raditi na dostupnosti lekova za sve indikacije u kojima se daje i u Evropi.</a:t>
            </a:r>
          </a:p>
          <a:p>
            <a:pPr algn="just"/>
            <a:r>
              <a:rPr lang="sr-Latn-RS" dirty="0" smtClean="0"/>
              <a:t>Pojava biosimilara možda otvara mogućnost za širenje indikacionog područja i dostupnost terapije većem broju bolesnika.</a:t>
            </a:r>
          </a:p>
          <a:p>
            <a:pPr marL="0" indent="0" algn="r">
              <a:buNone/>
            </a:pPr>
            <a:r>
              <a:rPr lang="sr-Latn-RS" sz="1700" dirty="0"/>
              <a:t>*https://interactiveguidelines.esmo.org/esmo-web-app/gl_toc/index.php?GL_id=62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sr-Latn-RS" dirty="0"/>
              <a:t>Vodič SLG za dijagnostiku i lečenje zrelih B ćelijskih neoplazmi II izdanje, decembar 2021.</a:t>
            </a:r>
            <a:endParaRPr lang="en-US" dirty="0"/>
          </a:p>
          <a:p>
            <a:r>
              <a:rPr lang="en-US" dirty="0"/>
              <a:t>2. NCCN Guidelines Version 1.2024 Hodgkin Lymphoma. Available at https://www.nccn.org/professionals/physician_gls/pdf/hodgkin_blocks.pdf</a:t>
            </a:r>
          </a:p>
          <a:p>
            <a:r>
              <a:rPr lang="en-US" dirty="0"/>
              <a:t>3. Aurer, Igor1; Zing, Natalia2,3; Federico, Massimo3. Hodgkin Lymphoma: Comments on ESMO Clinical Practice Guidelines. HemaSphere 4(4):p e458, August 2020. | DOI: 10.1097/HS9.0000000000000458</a:t>
            </a:r>
          </a:p>
          <a:p>
            <a:r>
              <a:rPr lang="en-US" dirty="0"/>
              <a:t>4. GHSG H16: Fuchs M, Goergen H, Kobe C, et al. Positron emission tomography-guided treatment in early-stage favorable Hodgkin lymphoma: Final results of the international, randomized phase III HD16 trial by the German Hodgkin Study Group. J Clin Oncol 2019;37:2835-45.</a:t>
            </a:r>
          </a:p>
          <a:p>
            <a:r>
              <a:rPr lang="en-US" dirty="0"/>
              <a:t>5. ECHELON-1: Ansell SM, Radford J, Connors JM, et al. Overall survival with brentuximab vedotin in stage III or IV Hodgkin's lymphoma. </a:t>
            </a:r>
            <a:r>
              <a:rPr lang="en-US"/>
              <a:t>N Eng J Med 2022;387:310-20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23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/>
              <a:t>Maligniteti započinju nekontrolisanim umnožavanjem maligno promenjene ćelije.</a:t>
            </a:r>
          </a:p>
          <a:p>
            <a:pPr algn="just"/>
            <a:r>
              <a:rPr lang="sr-Latn-RS" dirty="0" smtClean="0"/>
              <a:t>Kad je ta ćelija limfocit nastaju limfomi.</a:t>
            </a:r>
          </a:p>
          <a:p>
            <a:pPr algn="just"/>
            <a:r>
              <a:rPr lang="sr-Latn-RS" dirty="0" smtClean="0"/>
              <a:t>Prepoznatljiva maligna ćelija karakteristična za CHL je Rid Šternbergova ćelija.</a:t>
            </a:r>
          </a:p>
          <a:p>
            <a:pPr algn="just"/>
            <a:r>
              <a:rPr lang="sr-Latn-RS" dirty="0" smtClean="0"/>
              <a:t>Ćelija karakteristična za NLPHL je popcorn ćelija</a:t>
            </a:r>
          </a:p>
          <a:p>
            <a:pPr algn="just"/>
            <a:r>
              <a:rPr lang="sr-Latn-RS" dirty="0" smtClean="0"/>
              <a:t>NLPHL obično ima indolentan tok, ali tokom bolesti može da se transformiše u agresivni NHL-DBKL.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Hočkinov limfom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6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Eksciziona biopsija limfnog čvora. PH i IHH analiza bioptata</a:t>
            </a:r>
          </a:p>
          <a:p>
            <a:r>
              <a:rPr lang="sr-Latn-RS" dirty="0" smtClean="0"/>
              <a:t>Iglena biopsija ređe</a:t>
            </a:r>
          </a:p>
          <a:p>
            <a:r>
              <a:rPr lang="sr-Latn-RS" dirty="0" smtClean="0"/>
              <a:t>FNA (fine needle aspiration)-Biopsija iglom uskog promera nije pogodna za dijagnostiku limfoma.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Dijagnostika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Anamneza i fizikalni pregled</a:t>
            </a:r>
          </a:p>
          <a:p>
            <a:pPr lvl="1"/>
            <a:r>
              <a:rPr lang="sr-Latn-RS" dirty="0" smtClean="0"/>
              <a:t>Prisustvo B simptoma: povišena telesna temperatura, noćno preznojavanje, gubitak na telesnoj masi</a:t>
            </a:r>
          </a:p>
          <a:p>
            <a:pPr lvl="1"/>
            <a:r>
              <a:rPr lang="sr-Latn-RS" dirty="0" smtClean="0"/>
              <a:t>Izražen svrab, malaksalost i umor i nakon normalnog sna, loša tolerancija alkohola</a:t>
            </a:r>
          </a:p>
          <a:p>
            <a:pPr lvl="1"/>
            <a:r>
              <a:rPr lang="sr-Latn-RS" dirty="0" smtClean="0"/>
              <a:t>ECOG PS*: </a:t>
            </a:r>
          </a:p>
          <a:p>
            <a:pPr lvl="2"/>
            <a:r>
              <a:rPr lang="sr-Latn-RS" dirty="0" smtClean="0"/>
              <a:t>0-bez simptoma, aktivan kao pre bolesti</a:t>
            </a:r>
          </a:p>
          <a:p>
            <a:pPr lvl="2"/>
            <a:r>
              <a:rPr lang="sr-Latn-RS" dirty="0" smtClean="0"/>
              <a:t>1-ograničen u napornim fizičkim aktivnostima</a:t>
            </a:r>
          </a:p>
          <a:p>
            <a:pPr lvl="2"/>
            <a:r>
              <a:rPr lang="sr-Latn-RS" dirty="0" smtClean="0"/>
              <a:t>2-vezanost za postelju ˂50% vremena tokom dana</a:t>
            </a:r>
          </a:p>
          <a:p>
            <a:pPr lvl="2"/>
            <a:r>
              <a:rPr lang="sr-Latn-RS" dirty="0" smtClean="0"/>
              <a:t>3-vezanost za postelju ˃50% vremena tokom dana</a:t>
            </a:r>
          </a:p>
          <a:p>
            <a:pPr lvl="2"/>
            <a:r>
              <a:rPr lang="sr-Latn-RS" dirty="0" smtClean="0"/>
              <a:t>4-stalna vezanost za postelju</a:t>
            </a:r>
          </a:p>
          <a:p>
            <a:pPr marL="914400" lvl="2" indent="0">
              <a:buNone/>
            </a:pPr>
            <a:endParaRPr lang="sr-Latn-RS" dirty="0" smtClean="0"/>
          </a:p>
          <a:p>
            <a:pPr marL="914400" lvl="2" indent="0">
              <a:buNone/>
            </a:pPr>
            <a:endParaRPr lang="sr-Latn-RS" dirty="0" smtClean="0"/>
          </a:p>
          <a:p>
            <a:pPr marL="914400" lvl="2" indent="0" algn="r">
              <a:buNone/>
            </a:pPr>
            <a:r>
              <a:rPr lang="en-US" dirty="0" smtClean="0"/>
              <a:t>Eastern Cooperative Oncology Group (ECOG), </a:t>
            </a:r>
            <a:r>
              <a:rPr lang="sr-Latn-RS" dirty="0" smtClean="0"/>
              <a:t>sada</a:t>
            </a:r>
            <a:r>
              <a:rPr lang="en-US" dirty="0" smtClean="0"/>
              <a:t> ECOG-ACRIN Cancer Research Group, </a:t>
            </a:r>
            <a:r>
              <a:rPr lang="sr-Latn-RS" dirty="0" smtClean="0"/>
              <a:t>objavljeno </a:t>
            </a:r>
            <a:r>
              <a:rPr lang="en-US" dirty="0" smtClean="0"/>
              <a:t>1982</a:t>
            </a:r>
            <a:r>
              <a:rPr lang="sr-Latn-RS" dirty="0" smtClean="0"/>
              <a:t>. </a:t>
            </a:r>
          </a:p>
          <a:p>
            <a:pPr marL="914400" lvl="2" indent="0" algn="r">
              <a:buNone/>
            </a:pPr>
            <a:r>
              <a:rPr lang="sr-Latn-RS" dirty="0" smtClean="0"/>
              <a:t>Vodič SLG za dijagnostiku i lečenje zrelih B ćelijskih neoplazmi II izdanje, decembar 2021.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Neophodni pregledi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Laboratorijske analize: </a:t>
            </a:r>
          </a:p>
          <a:p>
            <a:pPr lvl="1"/>
            <a:r>
              <a:rPr lang="sr-Latn-RS" dirty="0" smtClean="0"/>
              <a:t>KKS, DKS</a:t>
            </a:r>
          </a:p>
          <a:p>
            <a:pPr lvl="1"/>
            <a:r>
              <a:rPr lang="sr-Latn-RS" dirty="0" smtClean="0"/>
              <a:t>SE</a:t>
            </a:r>
          </a:p>
          <a:p>
            <a:pPr lvl="1"/>
            <a:r>
              <a:rPr lang="sr-Latn-RS" dirty="0" smtClean="0"/>
              <a:t>LDH</a:t>
            </a:r>
          </a:p>
          <a:p>
            <a:pPr lvl="1"/>
            <a:r>
              <a:rPr lang="sr-Latn-RS" dirty="0" smtClean="0"/>
              <a:t>Biohemijske analize s procenom bubrežne i jetrene funkcije, uk proteini, albumini</a:t>
            </a:r>
          </a:p>
          <a:p>
            <a:pPr lvl="1"/>
            <a:r>
              <a:rPr lang="sr-Latn-RS" dirty="0" smtClean="0"/>
              <a:t>Hepatitisni markeri, antiHIV</a:t>
            </a:r>
          </a:p>
          <a:p>
            <a:pPr lvl="1"/>
            <a:r>
              <a:rPr lang="sr-Latn-RS" dirty="0" smtClean="0"/>
              <a:t>Test na trudnoću kod žena u generativnom periodu pre hemioterapije ili RT</a:t>
            </a:r>
          </a:p>
          <a:p>
            <a:r>
              <a:rPr lang="sr-Latn-RS" dirty="0" smtClean="0"/>
              <a:t>PET CT sken celog tela</a:t>
            </a:r>
          </a:p>
          <a:p>
            <a:r>
              <a:rPr lang="sr-Latn-RS" dirty="0" smtClean="0"/>
              <a:t>Savetovanje o fertilitetu, prestanku pušenja, psihološka pomoć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Neophodni pregledi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smtClean="0"/>
              <a:t>CT vrata, g. </a:t>
            </a:r>
            <a:r>
              <a:rPr lang="sr-Latn-RS" dirty="0"/>
              <a:t>k</a:t>
            </a:r>
            <a:r>
              <a:rPr lang="sr-Latn-RS" dirty="0" smtClean="0"/>
              <a:t>oša, abdomena i male karlice, ako je PET nedostupan ili zahteva značajno odlaganje terapije</a:t>
            </a:r>
          </a:p>
          <a:p>
            <a:pPr algn="just"/>
            <a:r>
              <a:rPr lang="sr-Latn-RS" dirty="0" smtClean="0"/>
              <a:t>MRI određenih regija</a:t>
            </a:r>
          </a:p>
          <a:p>
            <a:pPr algn="just"/>
            <a:r>
              <a:rPr lang="sr-Latn-RS" dirty="0" smtClean="0"/>
              <a:t>Biopsija kostne srži (ako je PET CT negativan, a postoji citopenija, izuzev anemije za koju postoji utvrđen razlog)</a:t>
            </a:r>
          </a:p>
          <a:p>
            <a:pPr algn="just"/>
            <a:r>
              <a:rPr lang="sr-Latn-RS" dirty="0" smtClean="0"/>
              <a:t>Ehokardiografija</a:t>
            </a:r>
          </a:p>
          <a:p>
            <a:pPr algn="just"/>
            <a:r>
              <a:rPr lang="sr-Latn-RS" dirty="0" smtClean="0"/>
              <a:t>Pregled plućne funkcije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Pregledi potrebni u određenim situacijama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Ann Arbor klasifikacija: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Klinički stadijumi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06749"/>
              </p:ext>
            </p:extLst>
          </p:nvPr>
        </p:nvGraphicFramePr>
        <p:xfrm>
          <a:off x="838200" y="2438400"/>
          <a:ext cx="60960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 st. Zahvaćenost jednog limfnog regiona ili jedna ekstranodalna lokalizacija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II st. Zahvaćenost dva ili više limfnih regiona s iste strane</a:t>
                      </a:r>
                      <a:r>
                        <a:rPr lang="sr-Latn-RS" baseline="0" dirty="0" smtClean="0"/>
                        <a:t> dijafragme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III st. Zahvaćenost dva ili više regiona sa obe strane dijafragme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IV st. Diseminovana ekstranodalna zahvaćenost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S-zahvaćenost slezine modifikuje I, II i III stadijum</a:t>
                      </a:r>
                    </a:p>
                    <a:p>
                      <a:r>
                        <a:rPr lang="sr-Latn-RS" dirty="0" smtClean="0"/>
                        <a:t>E-ekstranodalna lokalizacija modifikuje I, II, III stadijum</a:t>
                      </a:r>
                    </a:p>
                    <a:p>
                      <a:r>
                        <a:rPr lang="sr-Latn-RS" dirty="0" smtClean="0"/>
                        <a:t>A-bez B simptoma</a:t>
                      </a:r>
                    </a:p>
                    <a:p>
                      <a:r>
                        <a:rPr lang="sr-Latn-RS" dirty="0" smtClean="0"/>
                        <a:t>B-prisutni B simptomi</a:t>
                      </a:r>
                    </a:p>
                    <a:p>
                      <a:r>
                        <a:rPr lang="sr-Latn-RS" dirty="0" smtClean="0"/>
                        <a:t>M-prisutna tumorska masa dijametra ˃7cm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 smtClean="0"/>
              <a:t>IPS nizak rizik (0-2boda) visok rizik (3-7bodova)</a:t>
            </a:r>
          </a:p>
          <a:p>
            <a:pPr marL="0" indent="0">
              <a:buNone/>
            </a:pPr>
            <a:endParaRPr lang="sr-Latn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Prognozni skorovi i grupe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82064"/>
              </p:ext>
            </p:extLst>
          </p:nvPr>
        </p:nvGraphicFramePr>
        <p:xfrm>
          <a:off x="762000" y="2362200"/>
          <a:ext cx="716280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730515">
                <a:tc>
                  <a:txBody>
                    <a:bodyPr/>
                    <a:lstStyle/>
                    <a:p>
                      <a:r>
                        <a:rPr lang="sr-Latn-RS" dirty="0" smtClean="0"/>
                        <a:t>Parametri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Odsustvo faktora rizika 0 bodova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Prisustvo faktora rizika 1 bod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r>
                        <a:rPr lang="sr-Latn-RS" dirty="0" smtClean="0"/>
                        <a:t>Starost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˂</a:t>
                      </a:r>
                      <a:r>
                        <a:rPr lang="sr-Latn-RS" dirty="0" smtClean="0"/>
                        <a:t>45godina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sr-Latn-RS" dirty="0" smtClean="0"/>
                        <a:t>45godina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r>
                        <a:rPr lang="sr-Latn-RS" dirty="0" smtClean="0"/>
                        <a:t>Pol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Ženski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Muški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r>
                        <a:rPr lang="sr-Latn-RS" dirty="0" smtClean="0"/>
                        <a:t>Kl. stadijum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I-III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IV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r>
                        <a:rPr lang="sr-Latn-RS" dirty="0" smtClean="0"/>
                        <a:t>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sr-Latn-RS" dirty="0" smtClean="0"/>
                        <a:t>105g/L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˂</a:t>
                      </a:r>
                      <a:r>
                        <a:rPr lang="sr-Latn-RS" dirty="0" smtClean="0"/>
                        <a:t>105g/L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r>
                        <a:rPr lang="sr-Latn-RS" dirty="0" smtClean="0"/>
                        <a:t>Serumski albumin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sr-Latn-RS" dirty="0" smtClean="0"/>
                        <a:t>40g/L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˂</a:t>
                      </a:r>
                      <a:r>
                        <a:rPr lang="sr-Latn-RS" dirty="0" smtClean="0"/>
                        <a:t>40g/L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r>
                        <a:rPr lang="sr-Latn-RS" dirty="0" smtClean="0"/>
                        <a:t>Broj limfocita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sr-Latn-RS" dirty="0" smtClean="0"/>
                        <a:t>600/uL ili ≥8%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˂</a:t>
                      </a:r>
                      <a:r>
                        <a:rPr lang="sr-Latn-RS" dirty="0" smtClean="0"/>
                        <a:t>600/uL ili </a:t>
                      </a:r>
                      <a:r>
                        <a:rPr lang="en-US" dirty="0" smtClean="0"/>
                        <a:t>˂</a:t>
                      </a:r>
                      <a:r>
                        <a:rPr lang="sr-Latn-RS" dirty="0" smtClean="0"/>
                        <a:t>8%</a:t>
                      </a:r>
                      <a:endParaRPr lang="en-US" dirty="0"/>
                    </a:p>
                  </a:txBody>
                  <a:tcPr/>
                </a:tc>
              </a:tr>
              <a:tr h="423235">
                <a:tc>
                  <a:txBody>
                    <a:bodyPr/>
                    <a:lstStyle/>
                    <a:p>
                      <a:r>
                        <a:rPr lang="sr-Latn-RS" dirty="0" smtClean="0"/>
                        <a:t>Broj leukocita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˂</a:t>
                      </a:r>
                      <a:r>
                        <a:rPr lang="sr-Latn-RS" dirty="0" smtClean="0"/>
                        <a:t>15x10</a:t>
                      </a:r>
                      <a:r>
                        <a:rPr lang="sr-Latn-RS" baseline="30000" dirty="0" smtClean="0"/>
                        <a:t>9</a:t>
                      </a:r>
                      <a:r>
                        <a:rPr lang="sr-Latn-RS" dirty="0" smtClean="0"/>
                        <a:t>/L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r>
                        <a:rPr lang="sr-Latn-RS" dirty="0" smtClean="0"/>
                        <a:t>15x10</a:t>
                      </a:r>
                      <a:r>
                        <a:rPr lang="sr-Latn-RS" baseline="30000" dirty="0" smtClean="0"/>
                        <a:t>9</a:t>
                      </a:r>
                      <a:r>
                        <a:rPr lang="sr-Latn-RS" dirty="0" smtClean="0"/>
                        <a:t>/L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84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682</TotalTime>
  <Words>1212</Words>
  <Application>Microsoft Office PowerPoint</Application>
  <PresentationFormat>Projekcija na ekranu (4:3)</PresentationFormat>
  <Paragraphs>176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Concourse</vt:lpstr>
      <vt:lpstr>Savremena dijagnostika i terapija Hočkinovog limfoma</vt:lpstr>
      <vt:lpstr>Hočkinov limfom</vt:lpstr>
      <vt:lpstr>Hočkinov limfom </vt:lpstr>
      <vt:lpstr>Dijagnostika</vt:lpstr>
      <vt:lpstr>Neophodni pregledi</vt:lpstr>
      <vt:lpstr>Neophodni pregledi</vt:lpstr>
      <vt:lpstr>Pregledi potrebni u određenim situacijama</vt:lpstr>
      <vt:lpstr>Klinički stadijumi </vt:lpstr>
      <vt:lpstr>Prognozni skorovi i grupe</vt:lpstr>
      <vt:lpstr>Nepovoljni prognozni faktori za stadijum I i II</vt:lpstr>
      <vt:lpstr>ESMO</vt:lpstr>
      <vt:lpstr>PowerPoint prezentacija</vt:lpstr>
      <vt:lpstr>PowerPoint prezentacija</vt:lpstr>
      <vt:lpstr>PowerPoint prezentacija</vt:lpstr>
      <vt:lpstr>1. Terapijska linija cHL</vt:lpstr>
      <vt:lpstr>Terapija R/R cHL</vt:lpstr>
      <vt:lpstr>1. Terapijska linija NLPHL</vt:lpstr>
      <vt:lpstr>PowerPoint prezentacija</vt:lpstr>
      <vt:lpstr>Terapija R/R NLPHL</vt:lpstr>
      <vt:lpstr>Procena odgovora</vt:lpstr>
      <vt:lpstr>Praćenje nakon terapije</vt:lpstr>
      <vt:lpstr>Praćenje nakon terapije</vt:lpstr>
      <vt:lpstr>Zaključak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Savremena dijagnostika i terapija Hočkinovog limfoma</dc:title>
  <dc:creator>Danijela</dc:creator>
  <cp:lastModifiedBy>Vesna</cp:lastModifiedBy>
  <cp:revision>36</cp:revision>
  <dcterms:created xsi:type="dcterms:W3CDTF">2023-05-07T12:00:45Z</dcterms:created>
  <dcterms:modified xsi:type="dcterms:W3CDTF">2024-01-10T07:46:39Z</dcterms:modified>
</cp:coreProperties>
</file>